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64" r:id="rId3"/>
    <p:sldId id="266" r:id="rId4"/>
    <p:sldId id="267" r:id="rId5"/>
    <p:sldId id="317" r:id="rId6"/>
    <p:sldId id="316" r:id="rId7"/>
    <p:sldId id="257" r:id="rId8"/>
    <p:sldId id="265" r:id="rId9"/>
    <p:sldId id="268" r:id="rId10"/>
    <p:sldId id="318" r:id="rId11"/>
    <p:sldId id="270" r:id="rId12"/>
    <p:sldId id="261" r:id="rId13"/>
    <p:sldId id="273" r:id="rId14"/>
    <p:sldId id="271" r:id="rId15"/>
    <p:sldId id="258" r:id="rId16"/>
    <p:sldId id="300" r:id="rId17"/>
    <p:sldId id="299" r:id="rId18"/>
    <p:sldId id="310" r:id="rId19"/>
    <p:sldId id="295" r:id="rId20"/>
    <p:sldId id="275" r:id="rId21"/>
    <p:sldId id="311" r:id="rId22"/>
    <p:sldId id="312" r:id="rId23"/>
    <p:sldId id="276" r:id="rId24"/>
    <p:sldId id="313" r:id="rId25"/>
    <p:sldId id="314" r:id="rId26"/>
    <p:sldId id="277" r:id="rId27"/>
    <p:sldId id="282" r:id="rId28"/>
    <p:sldId id="280" r:id="rId29"/>
    <p:sldId id="285" r:id="rId30"/>
    <p:sldId id="319" r:id="rId31"/>
    <p:sldId id="296" r:id="rId32"/>
    <p:sldId id="286" r:id="rId33"/>
    <p:sldId id="287" r:id="rId34"/>
    <p:sldId id="306" r:id="rId35"/>
    <p:sldId id="315" r:id="rId36"/>
    <p:sldId id="289" r:id="rId37"/>
    <p:sldId id="301" r:id="rId38"/>
    <p:sldId id="288" r:id="rId39"/>
    <p:sldId id="307" r:id="rId40"/>
    <p:sldId id="290" r:id="rId41"/>
    <p:sldId id="298" r:id="rId42"/>
    <p:sldId id="303" r:id="rId43"/>
    <p:sldId id="291" r:id="rId44"/>
    <p:sldId id="292" r:id="rId45"/>
    <p:sldId id="293" r:id="rId46"/>
    <p:sldId id="304" r:id="rId47"/>
    <p:sldId id="305" r:id="rId48"/>
    <p:sldId id="308" r:id="rId49"/>
    <p:sldId id="294" r:id="rId50"/>
    <p:sldId id="297" r:id="rId51"/>
    <p:sldId id="320" r:id="rId5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372" autoAdjust="0"/>
  </p:normalViewPr>
  <p:slideViewPr>
    <p:cSldViewPr>
      <p:cViewPr varScale="1">
        <p:scale>
          <a:sx n="56" d="100"/>
          <a:sy n="56" d="100"/>
        </p:scale>
        <p:origin x="-2218" y="-77"/>
      </p:cViewPr>
      <p:guideLst>
        <p:guide orient="horz" pos="2160"/>
        <p:guide pos="2880"/>
      </p:guideLst>
    </p:cSldViewPr>
  </p:slideViewPr>
  <p:notesTextViewPr>
    <p:cViewPr>
      <p:scale>
        <a:sx n="1" d="1"/>
        <a:sy n="1" d="1"/>
      </p:scale>
      <p:origin x="0" y="0"/>
    </p:cViewPr>
  </p:notesTextViewPr>
  <p:sorterViewPr>
    <p:cViewPr>
      <p:scale>
        <a:sx n="100" d="100"/>
        <a:sy n="100" d="100"/>
      </p:scale>
      <p:origin x="0" y="312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H"/>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B09DE1-D95B-47ED-B3E8-E2691005ED50}" type="datetimeFigureOut">
              <a:rPr lang="fr-CH" smtClean="0"/>
              <a:t>17.04.2012</a:t>
            </a:fld>
            <a:endParaRPr lang="fr-CH"/>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CH"/>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H"/>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9708C7-DFFD-43AE-9003-E75E7A8769AD}" type="slidenum">
              <a:rPr lang="fr-CH" smtClean="0"/>
              <a:t>‹N°›</a:t>
            </a:fld>
            <a:endParaRPr lang="fr-CH"/>
          </a:p>
        </p:txBody>
      </p:sp>
    </p:spTree>
    <p:extLst>
      <p:ext uri="{BB962C8B-B14F-4D97-AF65-F5344CB8AC3E}">
        <p14:creationId xmlns:p14="http://schemas.microsoft.com/office/powerpoint/2010/main" val="70008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Après une histoire personnelle et médicale</a:t>
            </a:r>
            <a:r>
              <a:rPr lang="fr-FR" baseline="0" noProof="0" dirty="0" smtClean="0"/>
              <a:t> un peu spéciale, j’ai été amené à courir dans un premier temps pour ma santé, et ensuite à relever le défi de courir un Marathon, pour une bonne cause.</a:t>
            </a:r>
          </a:p>
          <a:p>
            <a:r>
              <a:rPr lang="fr-FR" baseline="0" noProof="0" dirty="0" smtClean="0"/>
              <a:t>Je vais revenir plus loin sur les conditions particulières de cette entrainement, mais en fait, après avoir couru ce Marathon, de nombreuses personnes, dont un médecin marathonien, m’ont demandé d’écrire  un article dans </a:t>
            </a:r>
            <a:r>
              <a:rPr lang="fr-FR" baseline="0" noProof="0" dirty="0" err="1" smtClean="0"/>
              <a:t>Runner’s</a:t>
            </a:r>
            <a:r>
              <a:rPr lang="fr-FR" baseline="0" noProof="0" dirty="0" smtClean="0"/>
              <a:t> World.</a:t>
            </a:r>
          </a:p>
          <a:p>
            <a:r>
              <a:rPr lang="fr-FR" baseline="0" noProof="0" dirty="0" smtClean="0"/>
              <a:t>J’ai donc saisi cette occasion pour commencer à structurer un récit pour un futur article.</a:t>
            </a:r>
            <a:endParaRPr lang="fr-FR" noProof="0" dirty="0"/>
          </a:p>
        </p:txBody>
      </p:sp>
      <p:sp>
        <p:nvSpPr>
          <p:cNvPr id="4" name="Slide Number Placeholder 3"/>
          <p:cNvSpPr>
            <a:spLocks noGrp="1"/>
          </p:cNvSpPr>
          <p:nvPr>
            <p:ph type="sldNum" sz="quarter" idx="10"/>
          </p:nvPr>
        </p:nvSpPr>
        <p:spPr/>
        <p:txBody>
          <a:bodyPr/>
          <a:lstStyle/>
          <a:p>
            <a:fld id="{FC9708C7-DFFD-43AE-9003-E75E7A8769AD}" type="slidenum">
              <a:rPr lang="fr-CH" smtClean="0"/>
              <a:t>1</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Tout</a:t>
            </a:r>
            <a:r>
              <a:rPr lang="fr-FR" baseline="0" noProof="0" dirty="0" smtClean="0"/>
              <a:t> aussi important, si ce n’est PLUS important, il faut é</a:t>
            </a:r>
            <a:r>
              <a:rPr lang="fr-FR" noProof="0" dirty="0" smtClean="0"/>
              <a:t>liminer les choses démotivantes comme par ex. peur de chien</a:t>
            </a:r>
            <a:r>
              <a:rPr lang="fr-FR" baseline="0" noProof="0" dirty="0" smtClean="0"/>
              <a:t> (porter une bombe au poivre), peur d’agression (courir dans des endroits avec des gens), peur du ridicule (courir seul au début, dans des endroits peu fréquentés). Aussi on peut préférer courir seul que de courir avec un running </a:t>
            </a:r>
            <a:r>
              <a:rPr lang="fr-FR" baseline="0" noProof="0" dirty="0" err="1" smtClean="0"/>
              <a:t>buddy</a:t>
            </a:r>
            <a:r>
              <a:rPr lang="fr-FR" baseline="0" noProof="0" dirty="0" smtClean="0"/>
              <a:t> qui risque de vous démotiver pas son aisance, même si il est gentil et veut aider, il faut éviter si vous sentez que ça a un impact négatif sur votre moral et votre motivation.</a:t>
            </a:r>
          </a:p>
          <a:p>
            <a:r>
              <a:rPr lang="fr-FR" baseline="0" noProof="0" dirty="0" smtClean="0"/>
              <a:t>Aussi, il faut éviter l’expiation à tout prix !</a:t>
            </a:r>
          </a:p>
        </p:txBody>
      </p:sp>
      <p:sp>
        <p:nvSpPr>
          <p:cNvPr id="4" name="Slide Number Placeholder 3"/>
          <p:cNvSpPr>
            <a:spLocks noGrp="1"/>
          </p:cNvSpPr>
          <p:nvPr>
            <p:ph type="sldNum" sz="quarter" idx="10"/>
          </p:nvPr>
        </p:nvSpPr>
        <p:spPr/>
        <p:txBody>
          <a:bodyPr/>
          <a:lstStyle/>
          <a:p>
            <a:fld id="{FC9708C7-DFFD-43AE-9003-E75E7A8769AD}" type="slidenum">
              <a:rPr lang="fr-CH" smtClean="0"/>
              <a:t>10</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La chaussure est évidemment l’accessoire le plus important.</a:t>
            </a:r>
            <a:r>
              <a:rPr lang="fr-FR" baseline="0" noProof="0" dirty="0" smtClean="0"/>
              <a:t> Il faut prendre </a:t>
            </a:r>
            <a:r>
              <a:rPr lang="fr-FR" noProof="0" dirty="0" smtClean="0"/>
              <a:t>le temps pour choisir</a:t>
            </a:r>
            <a:r>
              <a:rPr lang="fr-FR" baseline="0" noProof="0" dirty="0" smtClean="0"/>
              <a:t> sa chaussure et son magasin. </a:t>
            </a:r>
            <a:r>
              <a:rPr lang="fr-FR" noProof="0" dirty="0" smtClean="0"/>
              <a:t>Choisir ses chaussures, pronateur ou supinateur</a:t>
            </a:r>
            <a:r>
              <a:rPr lang="fr-FR" baseline="0" noProof="0" dirty="0" smtClean="0"/>
              <a:t> </a:t>
            </a:r>
            <a:r>
              <a:rPr lang="fr-FR" noProof="0" dirty="0" smtClean="0"/>
              <a:t>ou neutre, c’est important mais attention,</a:t>
            </a:r>
            <a:r>
              <a:rPr lang="fr-FR" baseline="0" noProof="0" dirty="0" smtClean="0"/>
              <a:t> p</a:t>
            </a:r>
            <a:r>
              <a:rPr lang="fr-FR" noProof="0" dirty="0" smtClean="0"/>
              <a:t>as de sur-correction. Le corps a mis des années à s’adapter à des petits défauts de posture, une sur-correction risque de tout casser.</a:t>
            </a:r>
          </a:p>
          <a:p>
            <a:r>
              <a:rPr lang="fr-FR" noProof="0" dirty="0" smtClean="0"/>
              <a:t>Pas de chaussures trop amortie, car elles masquent le mauvais geste (attaque du talon)</a:t>
            </a:r>
            <a:endParaRPr lang="fr-FR" baseline="0" noProof="0" dirty="0" smtClean="0"/>
          </a:p>
          <a:p>
            <a:r>
              <a:rPr lang="fr-FR" baseline="0" noProof="0" dirty="0" smtClean="0"/>
              <a:t>Eviter les semelles de rattrapage proposées par certains marchands, utiliser seulement des semelles de compensation prescrites par un podologue après un examen approfondi, et encore, là-aussi une </a:t>
            </a:r>
            <a:r>
              <a:rPr lang="fr-FR" baseline="0" noProof="0" dirty="0" err="1" smtClean="0"/>
              <a:t>sur-compensation</a:t>
            </a:r>
            <a:r>
              <a:rPr lang="fr-FR" baseline="0" noProof="0" dirty="0" smtClean="0"/>
              <a:t> peut compromettre un équilibre dans la charpente qui a mis des années a se mettre en place.</a:t>
            </a:r>
            <a:endParaRPr lang="fr-FR" noProof="0" dirty="0"/>
          </a:p>
        </p:txBody>
      </p:sp>
      <p:sp>
        <p:nvSpPr>
          <p:cNvPr id="4" name="Slide Number Placeholder 3"/>
          <p:cNvSpPr>
            <a:spLocks noGrp="1"/>
          </p:cNvSpPr>
          <p:nvPr>
            <p:ph type="sldNum" sz="quarter" idx="10"/>
          </p:nvPr>
        </p:nvSpPr>
        <p:spPr/>
        <p:txBody>
          <a:bodyPr/>
          <a:lstStyle/>
          <a:p>
            <a:fld id="{FC9708C7-DFFD-43AE-9003-E75E7A8769AD}" type="slidenum">
              <a:rPr lang="fr-CH" smtClean="0"/>
              <a:t>11</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La course à pied ça fait mal au dos, aux genoux,</a:t>
            </a:r>
            <a:r>
              <a:rPr lang="fr-FR" baseline="0" noProof="0" dirty="0" smtClean="0"/>
              <a:t> aux hanches, aux pieds. FAUX !!!</a:t>
            </a:r>
          </a:p>
          <a:p>
            <a:endParaRPr lang="fr-FR" baseline="0" noProof="0" dirty="0" smtClean="0"/>
          </a:p>
          <a:p>
            <a:r>
              <a:rPr lang="fr-FR" baseline="0" noProof="0" dirty="0" smtClean="0"/>
              <a:t>C’est de l’histoire ancienne car ces lésions sont liées à l’impact, </a:t>
            </a:r>
            <a:r>
              <a:rPr lang="fr-FR" baseline="0" noProof="0" dirty="0" err="1" smtClean="0"/>
              <a:t>cad</a:t>
            </a:r>
            <a:r>
              <a:rPr lang="fr-FR" baseline="0" noProof="0" dirty="0" smtClean="0"/>
              <a:t> à une mauvaise technique de course et un mauvais équipement</a:t>
            </a:r>
          </a:p>
          <a:p>
            <a:r>
              <a:rPr lang="fr-FR" baseline="0" noProof="0" dirty="0" smtClean="0"/>
              <a:t>Avec bonne technique et bon équipement, le risque de blessure est quasi nul si on a pas de lésion majeure avant</a:t>
            </a:r>
          </a:p>
          <a:p>
            <a:r>
              <a:rPr lang="fr-FR" noProof="0" dirty="0" smtClean="0"/>
              <a:t>Regarder cet adolescent</a:t>
            </a:r>
            <a:r>
              <a:rPr lang="fr-FR" baseline="0" noProof="0" dirty="0" smtClean="0"/>
              <a:t> Kenyan courir. </a:t>
            </a:r>
            <a:endParaRPr lang="fr-FR" noProof="0" dirty="0" smtClean="0"/>
          </a:p>
          <a:p>
            <a:r>
              <a:rPr lang="fr-FR" noProof="0" dirty="0" smtClean="0"/>
              <a:t>Pied</a:t>
            </a:r>
            <a:r>
              <a:rPr lang="fr-FR" baseline="0" noProof="0" dirty="0" smtClean="0"/>
              <a:t> à plat. Jamais talon en réception. La pointe en réception est possible aussi mais trop difficile, consomme beaucoup d’énergie, donc de préférence pied à plat.</a:t>
            </a:r>
          </a:p>
          <a:p>
            <a:r>
              <a:rPr lang="fr-FR" baseline="0" noProof="0" dirty="0" smtClean="0"/>
              <a:t>S’entrainer pieds nus sur le sable si qu’on a l’occasion, sinon pas grave.</a:t>
            </a:r>
          </a:p>
          <a:p>
            <a:r>
              <a:rPr lang="fr-FR" baseline="0" noProof="0" dirty="0" smtClean="0"/>
              <a:t>Travailler chaque pas pour que sur sol dur, ça fasse le moins de bruit possible &gt; amortissement maximal = impact minimal dans tout le corps.</a:t>
            </a:r>
          </a:p>
          <a:p>
            <a:r>
              <a:rPr lang="fr-FR" baseline="0" noProof="0" dirty="0" smtClean="0"/>
              <a:t>Surtout pas penché en avant, ça met le sacrum en porte-à-faux, et disloque les hanches.</a:t>
            </a:r>
          </a:p>
          <a:p>
            <a:r>
              <a:rPr lang="fr-FR" baseline="0" noProof="0" dirty="0" smtClean="0"/>
              <a:t>Allez chercher le ciel avec le sommet du crane.</a:t>
            </a:r>
          </a:p>
          <a:p>
            <a:r>
              <a:rPr lang="fr-FR" baseline="0" noProof="0" dirty="0" smtClean="0"/>
              <a:t>Bras </a:t>
            </a:r>
            <a:r>
              <a:rPr lang="fr-FR" baseline="0" noProof="0" dirty="0" err="1" smtClean="0"/>
              <a:t>relachés</a:t>
            </a:r>
            <a:r>
              <a:rPr lang="fr-FR" baseline="0" noProof="0" dirty="0" smtClean="0"/>
              <a:t>, dès qu’on se surprend avec les mains sur la poitrine, pas grave mais </a:t>
            </a:r>
            <a:r>
              <a:rPr lang="fr-FR" baseline="0" noProof="0" dirty="0" err="1" smtClean="0"/>
              <a:t>relacher</a:t>
            </a:r>
            <a:r>
              <a:rPr lang="fr-FR" baseline="0" noProof="0" dirty="0" smtClean="0"/>
              <a:t> aussitôt.</a:t>
            </a:r>
          </a:p>
          <a:p>
            <a:r>
              <a:rPr lang="fr-FR" baseline="0" noProof="0" dirty="0" smtClean="0"/>
              <a:t>Enrouler les pas, imaginer qu’on a des roues à la place des pieds.</a:t>
            </a:r>
          </a:p>
          <a:p>
            <a:r>
              <a:rPr lang="fr-FR" baseline="0" noProof="0" dirty="0" smtClean="0"/>
              <a:t>Faire des petits pas. Idéalement, le pied doit toucher le sol à la vertical des épaules. De toute façon, éviter absolument les grands, pas rentables et traumatisants à cause du choc talon.</a:t>
            </a:r>
          </a:p>
          <a:p>
            <a:r>
              <a:rPr lang="fr-FR" baseline="0" noProof="0" dirty="0" smtClean="0"/>
              <a:t>Cadence 80 environ par pied, 90 si possible mais pas obligatoire (peut </a:t>
            </a:r>
            <a:r>
              <a:rPr lang="fr-FR" baseline="0" noProof="0" dirty="0" err="1" smtClean="0"/>
              <a:t>tre</a:t>
            </a:r>
            <a:r>
              <a:rPr lang="fr-FR" baseline="0" noProof="0" dirty="0" smtClean="0"/>
              <a:t> trop rapide pour </a:t>
            </a:r>
            <a:r>
              <a:rPr lang="fr-FR" baseline="0" noProof="0" dirty="0" err="1" smtClean="0"/>
              <a:t>bêaucoup</a:t>
            </a:r>
            <a:r>
              <a:rPr lang="fr-FR" baseline="0" noProof="0" dirty="0" smtClean="0"/>
              <a:t> de Nuls)</a:t>
            </a:r>
          </a:p>
        </p:txBody>
      </p:sp>
      <p:sp>
        <p:nvSpPr>
          <p:cNvPr id="4" name="Slide Number Placeholder 3"/>
          <p:cNvSpPr>
            <a:spLocks noGrp="1"/>
          </p:cNvSpPr>
          <p:nvPr>
            <p:ph type="sldNum" sz="quarter" idx="10"/>
          </p:nvPr>
        </p:nvSpPr>
        <p:spPr/>
        <p:txBody>
          <a:bodyPr/>
          <a:lstStyle/>
          <a:p>
            <a:fld id="{FC9708C7-DFFD-43AE-9003-E75E7A8769AD}" type="slidenum">
              <a:rPr lang="fr-CH" smtClean="0"/>
              <a:t>12</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FC9708C7-DFFD-43AE-9003-E75E7A8769AD}" type="slidenum">
              <a:rPr lang="fr-CH" smtClean="0"/>
              <a:t>13</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FC9708C7-DFFD-43AE-9003-E75E7A8769AD}" type="slidenum">
              <a:rPr lang="fr-CH" smtClean="0"/>
              <a:t>14</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aseline="0" noProof="0" dirty="0" smtClean="0"/>
              <a:t>Changer de parcours, plat, dur, forêt, racines, cailloux, montée, descente, tout ça pour rompre la monotonie et pour améliorer sa condition physique.</a:t>
            </a:r>
          </a:p>
          <a:p>
            <a:r>
              <a:rPr lang="fr-FR" baseline="0" noProof="0" dirty="0" smtClean="0"/>
              <a:t>Un sol irrégulier est idéal pour muscler les chevilles. Si on court tout le temps sur du plat, on risque une entorse de la cheville car nos pieds perdent l’habitude, donc le tonus et la musculature pour rattraper des angles de torsion latéraux de la cheville. Les côtes sont bien pour faire monter le </a:t>
            </a:r>
            <a:r>
              <a:rPr lang="fr-FR" baseline="0" noProof="0" dirty="0" err="1" smtClean="0"/>
              <a:t>coeur</a:t>
            </a:r>
            <a:r>
              <a:rPr lang="fr-FR" baseline="0" noProof="0" dirty="0" smtClean="0"/>
              <a:t>, mais il ne faut pas hésiter à marcher si c’est trop dur ou si on dépasse sa FC cible.</a:t>
            </a:r>
          </a:p>
          <a:p>
            <a:r>
              <a:rPr lang="fr-FR" baseline="0" noProof="0" dirty="0" smtClean="0"/>
              <a:t>La descente est idéale pour travailler l’amorti car on risque de taper plus avec le talon donc c’est une bonne opportunité pour travailler le pied à plat et l’amorti dans toute la jambe. Se rappeler de faire le moins de bruit possible.</a:t>
            </a:r>
          </a:p>
          <a:p>
            <a:endParaRPr lang="fr-FR" baseline="0" noProof="0" dirty="0" smtClean="0"/>
          </a:p>
          <a:p>
            <a:r>
              <a:rPr lang="fr-FR" baseline="0" noProof="0" dirty="0" smtClean="0"/>
              <a:t>A la fin, chaque sortie peut devenir un self-massage. On peut tout réparer en courant doucement, hanche, cheville, dos, genou, il faut juste aller doucement, amortir et enrouler.</a:t>
            </a:r>
          </a:p>
          <a:p>
            <a:endParaRPr lang="fr-FR" baseline="0" noProof="0" dirty="0" smtClean="0"/>
          </a:p>
          <a:p>
            <a:r>
              <a:rPr lang="fr-FR" baseline="0" noProof="0" dirty="0" smtClean="0"/>
              <a:t>Avec un impact minimum on favorise le renforcement musculaire, et au bout que quelques mois (voire un ou 2 ans pour les ceux partent de très bas comme mois), on sent disparaitre toutes ces anciennes douleurs car elles sont maintenues par des muscles forts.</a:t>
            </a:r>
            <a:endParaRPr lang="fr-FR" noProof="0" dirty="0" smtClean="0"/>
          </a:p>
        </p:txBody>
      </p:sp>
      <p:sp>
        <p:nvSpPr>
          <p:cNvPr id="4" name="Slide Number Placeholder 3"/>
          <p:cNvSpPr>
            <a:spLocks noGrp="1"/>
          </p:cNvSpPr>
          <p:nvPr>
            <p:ph type="sldNum" sz="quarter" idx="10"/>
          </p:nvPr>
        </p:nvSpPr>
        <p:spPr/>
        <p:txBody>
          <a:bodyPr/>
          <a:lstStyle/>
          <a:p>
            <a:fld id="{FC9708C7-DFFD-43AE-9003-E75E7A8769AD}" type="slidenum">
              <a:rPr lang="fr-CH" smtClean="0"/>
              <a:t>15</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Ici</a:t>
            </a:r>
            <a:r>
              <a:rPr lang="fr-FR" baseline="0" noProof="0" dirty="0" smtClean="0"/>
              <a:t> et dans la diapo d’avant, on voit des paysages du bord de l’Arve ou du </a:t>
            </a:r>
            <a:r>
              <a:rPr lang="fr-FR" baseline="0" noProof="0" dirty="0" err="1" smtClean="0"/>
              <a:t>Rhone</a:t>
            </a:r>
            <a:r>
              <a:rPr lang="fr-FR" baseline="0" noProof="0" dirty="0" smtClean="0"/>
              <a:t>, à 30 minutes du centre de Genève. Donc aucune excuse dans notre région pour ne pas avoir envie de courir.</a:t>
            </a:r>
            <a:endParaRPr lang="fr-FR" noProof="0" dirty="0" smtClean="0"/>
          </a:p>
        </p:txBody>
      </p:sp>
      <p:sp>
        <p:nvSpPr>
          <p:cNvPr id="4" name="Slide Number Placeholder 3"/>
          <p:cNvSpPr>
            <a:spLocks noGrp="1"/>
          </p:cNvSpPr>
          <p:nvPr>
            <p:ph type="sldNum" sz="quarter" idx="10"/>
          </p:nvPr>
        </p:nvSpPr>
        <p:spPr/>
        <p:txBody>
          <a:bodyPr/>
          <a:lstStyle/>
          <a:p>
            <a:fld id="{FC9708C7-DFFD-43AE-9003-E75E7A8769AD}" type="slidenum">
              <a:rPr lang="fr-CH" smtClean="0"/>
              <a:t>16</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smtClean="0"/>
          </a:p>
        </p:txBody>
      </p:sp>
      <p:sp>
        <p:nvSpPr>
          <p:cNvPr id="4" name="Slide Number Placeholder 3"/>
          <p:cNvSpPr>
            <a:spLocks noGrp="1"/>
          </p:cNvSpPr>
          <p:nvPr>
            <p:ph type="sldNum" sz="quarter" idx="10"/>
          </p:nvPr>
        </p:nvSpPr>
        <p:spPr/>
        <p:txBody>
          <a:bodyPr/>
          <a:lstStyle/>
          <a:p>
            <a:fld id="{FC9708C7-DFFD-43AE-9003-E75E7A8769AD}" type="slidenum">
              <a:rPr lang="fr-CH" smtClean="0"/>
              <a:t>17</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smtClean="0"/>
          </a:p>
        </p:txBody>
      </p:sp>
      <p:sp>
        <p:nvSpPr>
          <p:cNvPr id="4" name="Slide Number Placeholder 3"/>
          <p:cNvSpPr>
            <a:spLocks noGrp="1"/>
          </p:cNvSpPr>
          <p:nvPr>
            <p:ph type="sldNum" sz="quarter" idx="10"/>
          </p:nvPr>
        </p:nvSpPr>
        <p:spPr/>
        <p:txBody>
          <a:bodyPr/>
          <a:lstStyle/>
          <a:p>
            <a:fld id="{FC9708C7-DFFD-43AE-9003-E75E7A8769AD}" type="slidenum">
              <a:rPr lang="fr-CH" smtClean="0"/>
              <a:t>18</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Entrainement standard de PS. </a:t>
            </a:r>
          </a:p>
          <a:p>
            <a:r>
              <a:rPr lang="fr-FR" noProof="0" dirty="0" err="1" smtClean="0"/>
              <a:t>Walk</a:t>
            </a:r>
            <a:r>
              <a:rPr lang="fr-FR" noProof="0" dirty="0" smtClean="0"/>
              <a:t>-break toutes les 10 minutes environ</a:t>
            </a:r>
            <a:r>
              <a:rPr lang="fr-FR" baseline="0" noProof="0" dirty="0" smtClean="0"/>
              <a:t> avec chute importante de la FC. </a:t>
            </a:r>
            <a:r>
              <a:rPr lang="fr-FR" noProof="0" dirty="0" smtClean="0"/>
              <a:t>Quasiment pas de zone rouge, comme définie au départ en fonction de mon </a:t>
            </a:r>
            <a:r>
              <a:rPr lang="fr-FR" noProof="0" dirty="0" err="1" smtClean="0"/>
              <a:t>age</a:t>
            </a:r>
            <a:r>
              <a:rPr lang="fr-FR" noProof="0" dirty="0" smtClean="0"/>
              <a:t> et de mes antécédents</a:t>
            </a:r>
            <a:r>
              <a:rPr lang="fr-FR" baseline="0" noProof="0" dirty="0" smtClean="0"/>
              <a:t> cardiaques et de mon électrocardiogramme d’effort de l’année en cours. Ici, la zone rouge commence à 152. Ne pas faire attention au rythme bizarre du début, c’est un problème fréquent de conduction des électrodes du cardio.</a:t>
            </a:r>
            <a:endParaRPr lang="fr-FR" noProof="0" dirty="0" smtClean="0"/>
          </a:p>
        </p:txBody>
      </p:sp>
      <p:sp>
        <p:nvSpPr>
          <p:cNvPr id="4" name="Slide Number Placeholder 3"/>
          <p:cNvSpPr>
            <a:spLocks noGrp="1"/>
          </p:cNvSpPr>
          <p:nvPr>
            <p:ph type="sldNum" sz="quarter" idx="10"/>
          </p:nvPr>
        </p:nvSpPr>
        <p:spPr/>
        <p:txBody>
          <a:bodyPr/>
          <a:lstStyle/>
          <a:p>
            <a:fld id="{FC9708C7-DFFD-43AE-9003-E75E7A8769AD}" type="slidenum">
              <a:rPr lang="fr-CH" smtClean="0"/>
              <a:t>19</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Quand je dis pour les Nuls, ça veut bien dire “pour les Nuls”. </a:t>
            </a:r>
          </a:p>
          <a:p>
            <a:r>
              <a:rPr lang="fr-FR" noProof="0" dirty="0" smtClean="0"/>
              <a:t>C’est agaçant, et même démotivant de voir toutes ces gonzesses et beaux gosses avec les 2 pieds en l’air et un grand sourire, sur les couvertures de magazine.</a:t>
            </a:r>
          </a:p>
          <a:p>
            <a:r>
              <a:rPr lang="fr-FR" noProof="0" dirty="0" smtClean="0"/>
              <a:t>Avec ce genre de modèle, c’est encore plus dur de trouver la motivation.</a:t>
            </a:r>
            <a:endParaRPr lang="fr-FR" noProof="0" dirty="0"/>
          </a:p>
        </p:txBody>
      </p:sp>
      <p:sp>
        <p:nvSpPr>
          <p:cNvPr id="4" name="Slide Number Placeholder 3"/>
          <p:cNvSpPr>
            <a:spLocks noGrp="1"/>
          </p:cNvSpPr>
          <p:nvPr>
            <p:ph type="sldNum" sz="quarter" idx="10"/>
          </p:nvPr>
        </p:nvSpPr>
        <p:spPr/>
        <p:txBody>
          <a:bodyPr/>
          <a:lstStyle/>
          <a:p>
            <a:fld id="{FC9708C7-DFFD-43AE-9003-E75E7A8769AD}" type="slidenum">
              <a:rPr lang="fr-CH" smtClean="0"/>
              <a:t>2</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Le marathon sert a garder une activité durant toute l’année.</a:t>
            </a:r>
          </a:p>
          <a:p>
            <a:r>
              <a:rPr lang="fr-FR" noProof="0" dirty="0" err="1" smtClean="0"/>
              <a:t>Bcp</a:t>
            </a:r>
            <a:r>
              <a:rPr lang="fr-FR" noProof="0" dirty="0" smtClean="0"/>
              <a:t> de personnes auraient</a:t>
            </a:r>
            <a:r>
              <a:rPr lang="fr-FR" baseline="0" noProof="0" dirty="0" smtClean="0"/>
              <a:t> du mal a garder cette fréquence qui est bonne pour la sante, sans une échéance qui donne un but dans l’année.</a:t>
            </a:r>
            <a:endParaRPr lang="fr-FR" noProof="0" dirty="0" smtClean="0"/>
          </a:p>
        </p:txBody>
      </p:sp>
      <p:sp>
        <p:nvSpPr>
          <p:cNvPr id="4" name="Slide Number Placeholder 3"/>
          <p:cNvSpPr>
            <a:spLocks noGrp="1"/>
          </p:cNvSpPr>
          <p:nvPr>
            <p:ph type="sldNum" sz="quarter" idx="10"/>
          </p:nvPr>
        </p:nvSpPr>
        <p:spPr/>
        <p:txBody>
          <a:bodyPr/>
          <a:lstStyle/>
          <a:p>
            <a:fld id="{FC9708C7-DFFD-43AE-9003-E75E7A8769AD}" type="slidenum">
              <a:rPr lang="fr-CH" smtClean="0"/>
              <a:t>20</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smtClean="0"/>
          </a:p>
        </p:txBody>
      </p:sp>
      <p:sp>
        <p:nvSpPr>
          <p:cNvPr id="4" name="Slide Number Placeholder 3"/>
          <p:cNvSpPr>
            <a:spLocks noGrp="1"/>
          </p:cNvSpPr>
          <p:nvPr>
            <p:ph type="sldNum" sz="quarter" idx="10"/>
          </p:nvPr>
        </p:nvSpPr>
        <p:spPr/>
        <p:txBody>
          <a:bodyPr/>
          <a:lstStyle/>
          <a:p>
            <a:fld id="{FC9708C7-DFFD-43AE-9003-E75E7A8769AD}" type="slidenum">
              <a:rPr lang="fr-CH" smtClean="0"/>
              <a:t>21</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smtClean="0"/>
          </a:p>
        </p:txBody>
      </p:sp>
      <p:sp>
        <p:nvSpPr>
          <p:cNvPr id="4" name="Slide Number Placeholder 3"/>
          <p:cNvSpPr>
            <a:spLocks noGrp="1"/>
          </p:cNvSpPr>
          <p:nvPr>
            <p:ph type="sldNum" sz="quarter" idx="10"/>
          </p:nvPr>
        </p:nvSpPr>
        <p:spPr/>
        <p:txBody>
          <a:bodyPr/>
          <a:lstStyle/>
          <a:p>
            <a:fld id="{FC9708C7-DFFD-43AE-9003-E75E7A8769AD}" type="slidenum">
              <a:rPr lang="fr-CH" smtClean="0"/>
              <a:t>22</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fld id="{FC9708C7-DFFD-43AE-9003-E75E7A8769AD}" type="slidenum">
              <a:rPr lang="fr-CH" smtClean="0"/>
              <a:t>23</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fld id="{FC9708C7-DFFD-43AE-9003-E75E7A8769AD}" type="slidenum">
              <a:rPr lang="fr-CH" smtClean="0"/>
              <a:t>24</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fld id="{FC9708C7-DFFD-43AE-9003-E75E7A8769AD}" type="slidenum">
              <a:rPr lang="fr-CH" smtClean="0"/>
              <a:t>25</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fld id="{FC9708C7-DFFD-43AE-9003-E75E7A8769AD}" type="slidenum">
              <a:rPr lang="fr-CH" smtClean="0"/>
              <a:t>26</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fld id="{FC9708C7-DFFD-43AE-9003-E75E7A8769AD}" type="slidenum">
              <a:rPr lang="fr-CH" smtClean="0"/>
              <a:t>27</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fld id="{FC9708C7-DFFD-43AE-9003-E75E7A8769AD}" type="slidenum">
              <a:rPr lang="fr-CH" smtClean="0"/>
              <a:t>28</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Attention !!! Ce n’est pas une course. Surtout éviter de jouer le chrono. C’est une</a:t>
            </a:r>
            <a:r>
              <a:rPr lang="fr-FR" baseline="0" noProof="0" dirty="0" smtClean="0"/>
              <a:t> épreuve pour tester son endurance, pas sa vitesse.</a:t>
            </a:r>
            <a:endParaRPr lang="fr-FR" noProof="0" dirty="0"/>
          </a:p>
        </p:txBody>
      </p:sp>
      <p:sp>
        <p:nvSpPr>
          <p:cNvPr id="4" name="Slide Number Placeholder 3"/>
          <p:cNvSpPr>
            <a:spLocks noGrp="1"/>
          </p:cNvSpPr>
          <p:nvPr>
            <p:ph type="sldNum" sz="quarter" idx="10"/>
          </p:nvPr>
        </p:nvSpPr>
        <p:spPr/>
        <p:txBody>
          <a:bodyPr/>
          <a:lstStyle/>
          <a:p>
            <a:fld id="{FC9708C7-DFFD-43AE-9003-E75E7A8769AD}" type="slidenum">
              <a:rPr lang="fr-CH" smtClean="0"/>
              <a:t>29</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Sans me vanter, je crois pouvoir prétendre</a:t>
            </a:r>
            <a:r>
              <a:rPr lang="fr-FR" baseline="0" noProof="0" dirty="0" smtClean="0"/>
              <a:t> au titre de nul en sport.</a:t>
            </a:r>
          </a:p>
          <a:p>
            <a:r>
              <a:rPr lang="fr-FR" baseline="0" noProof="0" dirty="0" smtClean="0"/>
              <a:t>Quand j’étais à l’école, mes camarades se battaient pour ne pas m’avoir dans leur équipe. En plus, j’ai perdu la motivation pour beaucoup de sport, en voyant que, quelques que soient mes efforts, je restais toujours parmi les derniers.</a:t>
            </a:r>
          </a:p>
          <a:p>
            <a:r>
              <a:rPr lang="fr-FR" baseline="0" noProof="0" dirty="0" smtClean="0"/>
              <a:t>Enfin, vers la quarantaine, quand j’ai commencé un peu de course à pied après mon arrêt du tabac, j’ai remarqué que malgré l’entrainement, j’étais encore derrière.</a:t>
            </a:r>
          </a:p>
          <a:p>
            <a:r>
              <a:rPr lang="fr-FR" baseline="0" noProof="0" dirty="0" smtClean="0"/>
              <a:t>J’ai vraiment réalisé que j’avais un problème lors de mes premières courses de l’Escalade, que je faisais pour entrainer mes enfants dans cette activité. Je remarquai, qu’alors que j’étais à fond, haletant, soufflant et ruisselant de sueur, que parmi les quelques 800 participants de ma catégorie, il ne restait que quelques dizaines derrière moi quand je me retournais, dont certains étaient même en train de marcher.</a:t>
            </a:r>
          </a:p>
          <a:p>
            <a:r>
              <a:rPr lang="fr-FR" baseline="0" noProof="0" dirty="0" smtClean="0"/>
              <a:t>Enfin, après quelques mois de pratique régulière de la course à pied, je remarquai que, bien que respirant suffisamment fort pour ne pas pouvoir parler, je me faisais doubler par des petits gros qui discutaient.</a:t>
            </a:r>
          </a:p>
          <a:p>
            <a:r>
              <a:rPr lang="fr-FR" baseline="0" noProof="0" dirty="0" smtClean="0"/>
              <a:t>Tout ça, ça attaque pas mal le moral. Il me semblait que l’univers est quasiment uniquement composé de « le blond », du sketch de Gad Elmaleh.</a:t>
            </a:r>
            <a:endParaRPr lang="fr-FR" noProof="0" dirty="0"/>
          </a:p>
        </p:txBody>
      </p:sp>
      <p:sp>
        <p:nvSpPr>
          <p:cNvPr id="4" name="Slide Number Placeholder 3"/>
          <p:cNvSpPr>
            <a:spLocks noGrp="1"/>
          </p:cNvSpPr>
          <p:nvPr>
            <p:ph type="sldNum" sz="quarter" idx="10"/>
          </p:nvPr>
        </p:nvSpPr>
        <p:spPr/>
        <p:txBody>
          <a:bodyPr/>
          <a:lstStyle/>
          <a:p>
            <a:fld id="{FC9708C7-DFFD-43AE-9003-E75E7A8769AD}" type="slidenum">
              <a:rPr lang="fr-CH" smtClean="0"/>
              <a:t>3</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Les long-</a:t>
            </a:r>
            <a:r>
              <a:rPr lang="fr-FR" noProof="0" dirty="0" err="1" smtClean="0"/>
              <a:t>run</a:t>
            </a:r>
            <a:r>
              <a:rPr lang="fr-FR" noProof="0" dirty="0" smtClean="0"/>
              <a:t> peuvent être pratiqués partout. Sur</a:t>
            </a:r>
            <a:r>
              <a:rPr lang="fr-FR" baseline="0" noProof="0" dirty="0" smtClean="0"/>
              <a:t> une plage de sable dur (surveiller le cardio car ça va moins vite pour le même effort) ou au bord d’un littoral escarpé (là-aussi ça va pas vite du tout si le chemin est une suite de sentiers de </a:t>
            </a:r>
            <a:r>
              <a:rPr lang="fr-FR" baseline="0" noProof="0" dirty="0" err="1" smtClean="0"/>
              <a:t>chêvre</a:t>
            </a:r>
            <a:r>
              <a:rPr lang="fr-FR" baseline="0" noProof="0" dirty="0" smtClean="0"/>
              <a:t> qui monte et qui descend). L’important c’est de rester en zone cardio orange sans se préoccuper de la vitesse. Profitez de la ballade, il y en a pour 4 heures environ.</a:t>
            </a:r>
          </a:p>
          <a:p>
            <a:r>
              <a:rPr lang="fr-FR" baseline="0" noProof="0" dirty="0" smtClean="0"/>
              <a:t>Evidemment, pour ces long-</a:t>
            </a:r>
            <a:r>
              <a:rPr lang="fr-FR" baseline="0" noProof="0" dirty="0" err="1" smtClean="0"/>
              <a:t>runs</a:t>
            </a:r>
            <a:r>
              <a:rPr lang="fr-FR" baseline="0" noProof="0" dirty="0" smtClean="0"/>
              <a:t> loin de la civilisation, il faut prévoir une ceinture d’ultra-</a:t>
            </a:r>
            <a:r>
              <a:rPr lang="fr-FR" baseline="0" noProof="0" dirty="0" err="1" smtClean="0"/>
              <a:t>trail</a:t>
            </a:r>
            <a:r>
              <a:rPr lang="fr-FR" baseline="0" noProof="0" dirty="0" smtClean="0"/>
              <a:t>, avec de quoi mettre les poudres pour 4 heures, 2 gourdes pour avoir toujours une gourde non vide, et repérer les points d’eau avant.</a:t>
            </a:r>
            <a:endParaRPr lang="fr-FR" noProof="0" dirty="0"/>
          </a:p>
        </p:txBody>
      </p:sp>
      <p:sp>
        <p:nvSpPr>
          <p:cNvPr id="4" name="Slide Number Placeholder 3"/>
          <p:cNvSpPr>
            <a:spLocks noGrp="1"/>
          </p:cNvSpPr>
          <p:nvPr>
            <p:ph type="sldNum" sz="quarter" idx="10"/>
          </p:nvPr>
        </p:nvSpPr>
        <p:spPr/>
        <p:txBody>
          <a:bodyPr/>
          <a:lstStyle/>
          <a:p>
            <a:fld id="{FC9708C7-DFFD-43AE-9003-E75E7A8769AD}" type="slidenum">
              <a:rPr lang="fr-CH" smtClean="0"/>
              <a:t>30</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Même chose,</a:t>
            </a:r>
            <a:r>
              <a:rPr lang="fr-FR" baseline="0" noProof="0" dirty="0" smtClean="0"/>
              <a:t> notez l’absence de passage en zone rouge pendant presque 4 heures de course. Notez les </a:t>
            </a:r>
            <a:r>
              <a:rPr lang="fr-FR" baseline="0" noProof="0" dirty="0" err="1" smtClean="0"/>
              <a:t>walk</a:t>
            </a:r>
            <a:r>
              <a:rPr lang="fr-FR" baseline="0" noProof="0" dirty="0" smtClean="0"/>
              <a:t>-break scrupuleux, avec  certains un peu plus long pour faire pipi (vérification PRIMORDIALE pour s’assurer que le rythme d’hydratation est correct et que l’on est pas en déficit de liquide) et prendre des photos.</a:t>
            </a:r>
            <a:endParaRPr lang="fr-FR" noProof="0" dirty="0"/>
          </a:p>
        </p:txBody>
      </p:sp>
      <p:sp>
        <p:nvSpPr>
          <p:cNvPr id="4" name="Slide Number Placeholder 3"/>
          <p:cNvSpPr>
            <a:spLocks noGrp="1"/>
          </p:cNvSpPr>
          <p:nvPr>
            <p:ph type="sldNum" sz="quarter" idx="10"/>
          </p:nvPr>
        </p:nvSpPr>
        <p:spPr/>
        <p:txBody>
          <a:bodyPr/>
          <a:lstStyle/>
          <a:p>
            <a:fld id="{FC9708C7-DFFD-43AE-9003-E75E7A8769AD}" type="slidenum">
              <a:rPr lang="fr-CH" smtClean="0"/>
              <a:t>31</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err="1" smtClean="0"/>
              <a:t>Bcp</a:t>
            </a:r>
            <a:r>
              <a:rPr lang="fr-FR" noProof="0" dirty="0" smtClean="0"/>
              <a:t> plus facile</a:t>
            </a:r>
            <a:r>
              <a:rPr lang="fr-FR" baseline="0" noProof="0" dirty="0" smtClean="0"/>
              <a:t> chez nous que aux USA. Supplément en vitamines et omega-3-6 est pour pallier une hypothétique carence dans ces facteurs quand on pousse un peu la machine. Là encore, c’est moins crucial chez nous que aux USA car notre nourriture facilement accessible est moins </a:t>
            </a:r>
            <a:r>
              <a:rPr lang="fr-FR" baseline="0" noProof="0" dirty="0" err="1" smtClean="0"/>
              <a:t>processée</a:t>
            </a:r>
            <a:r>
              <a:rPr lang="fr-FR" baseline="0" noProof="0" dirty="0" smtClean="0"/>
              <a:t> et moins carencée qu’aux USA.</a:t>
            </a:r>
          </a:p>
        </p:txBody>
      </p:sp>
      <p:sp>
        <p:nvSpPr>
          <p:cNvPr id="4" name="Slide Number Placeholder 3"/>
          <p:cNvSpPr>
            <a:spLocks noGrp="1"/>
          </p:cNvSpPr>
          <p:nvPr>
            <p:ph type="sldNum" sz="quarter" idx="10"/>
          </p:nvPr>
        </p:nvSpPr>
        <p:spPr/>
        <p:txBody>
          <a:bodyPr/>
          <a:lstStyle/>
          <a:p>
            <a:fld id="{FC9708C7-DFFD-43AE-9003-E75E7A8769AD}" type="slidenum">
              <a:rPr lang="fr-CH" smtClean="0"/>
              <a:t>32</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fld id="{FC9708C7-DFFD-43AE-9003-E75E7A8769AD}" type="slidenum">
              <a:rPr lang="fr-CH" smtClean="0"/>
              <a:t>33</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Cette technique consiste à passer quelques</a:t>
            </a:r>
            <a:r>
              <a:rPr lang="fr-FR" baseline="0" noProof="0" dirty="0" smtClean="0"/>
              <a:t> minutes par intervalle dans la zone rouge et plus, pour mettre le corps en métabolisme « anaérobie ». Ca veut dire que le corps va mettre en place des systèmes pour fonctionner alors que l’apport en oxygène est insuffisant.</a:t>
            </a:r>
          </a:p>
          <a:p>
            <a:r>
              <a:rPr lang="fr-FR" baseline="0" noProof="0" dirty="0" smtClean="0"/>
              <a:t>C’est donc une souffrance qui peut être dangereuse pour un vieux ou un cardiaque ou les deux.</a:t>
            </a:r>
          </a:p>
          <a:p>
            <a:r>
              <a:rPr lang="fr-FR" baseline="0" noProof="0" dirty="0" smtClean="0"/>
              <a:t>Pourtant, c’est la meilleure méthode pour améliorer ses capacités et performances. En effet, pendant cette période de souffrance, les organes comme les muscles, le cœur, mais aussi le cerveau, envoient des signaux pour qu’on fabriquent plus de vaisseaux sanguins pour les alimenter en oxygène. On gagne donc en capacité musculaire (vitesse), capacité cardiaque (moins de risque) et en intelligence (idées plus claires, car plus de neurones connectés </a:t>
            </a:r>
            <a:r>
              <a:rPr lang="fr-FR" baseline="0" noProof="0" dirty="0" err="1" smtClean="0"/>
              <a:t>entre-eux</a:t>
            </a:r>
            <a:r>
              <a:rPr lang="fr-FR" baseline="0" noProof="0" dirty="0" smtClean="0"/>
              <a:t>). </a:t>
            </a:r>
          </a:p>
          <a:p>
            <a:r>
              <a:rPr lang="fr-FR" baseline="0" noProof="0" dirty="0" smtClean="0"/>
              <a:t>Donc il faut quand même s’offrir cette possibilité de progresser sans se mettre en danger.</a:t>
            </a:r>
          </a:p>
          <a:p>
            <a:r>
              <a:rPr lang="fr-FR" baseline="0" noProof="0" dirty="0" smtClean="0"/>
              <a:t>Il s’agit alors de faire un fractionné « gentil ». On commence d’ailleurs à trouver cette technique pour les vieux sur internet.</a:t>
            </a:r>
            <a:endParaRPr lang="fr-FR" noProof="0" dirty="0" smtClean="0"/>
          </a:p>
          <a:p>
            <a:r>
              <a:rPr lang="fr-FR" noProof="0" dirty="0" smtClean="0"/>
              <a:t>http://www.jogging-international.net/entrainement/articles/l-entrainement-fractionne-du-debutant-au-marathonien-confirme</a:t>
            </a:r>
            <a:endParaRPr lang="fr-FR" noProof="0" dirty="0"/>
          </a:p>
        </p:txBody>
      </p:sp>
      <p:sp>
        <p:nvSpPr>
          <p:cNvPr id="4" name="Slide Number Placeholder 3"/>
          <p:cNvSpPr>
            <a:spLocks noGrp="1"/>
          </p:cNvSpPr>
          <p:nvPr>
            <p:ph type="sldNum" sz="quarter" idx="10"/>
          </p:nvPr>
        </p:nvSpPr>
        <p:spPr/>
        <p:txBody>
          <a:bodyPr/>
          <a:lstStyle/>
          <a:p>
            <a:fld id="{FC9708C7-DFFD-43AE-9003-E75E7A8769AD}" type="slidenum">
              <a:rPr lang="fr-CH" smtClean="0"/>
              <a:t>34</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Attendre 20 minutes que les coronaires soient bien dilatées, </a:t>
            </a:r>
            <a:r>
              <a:rPr lang="fr-FR" noProof="0" dirty="0" err="1" smtClean="0"/>
              <a:t>cad</a:t>
            </a:r>
            <a:r>
              <a:rPr lang="fr-FR" noProof="0" dirty="0" smtClean="0"/>
              <a:t> attendre</a:t>
            </a:r>
            <a:r>
              <a:rPr lang="fr-FR" baseline="0" noProof="0" dirty="0" smtClean="0"/>
              <a:t> le 2eme </a:t>
            </a:r>
            <a:r>
              <a:rPr lang="fr-FR" baseline="0" noProof="0" dirty="0" err="1" smtClean="0"/>
              <a:t>walk</a:t>
            </a:r>
            <a:r>
              <a:rPr lang="fr-FR" baseline="0" noProof="0" dirty="0" smtClean="0"/>
              <a:t>-break. Ensuite, une minute avant le 2eme </a:t>
            </a:r>
            <a:r>
              <a:rPr lang="fr-FR" baseline="0" noProof="0" dirty="0" err="1" smtClean="0"/>
              <a:t>walk</a:t>
            </a:r>
            <a:r>
              <a:rPr lang="fr-FR" baseline="0" noProof="0" dirty="0" smtClean="0"/>
              <a:t>-break, puis ensuite une minute avant chaque </a:t>
            </a:r>
            <a:r>
              <a:rPr lang="fr-FR" baseline="0" noProof="0" dirty="0" err="1" smtClean="0"/>
              <a:t>walk</a:t>
            </a:r>
            <a:r>
              <a:rPr lang="fr-FR" baseline="0" noProof="0" dirty="0" smtClean="0"/>
              <a:t>-break, poussez la machine dans le rouge.</a:t>
            </a:r>
          </a:p>
          <a:p>
            <a:r>
              <a:rPr lang="fr-FR" baseline="0" noProof="0" dirty="0" smtClean="0"/>
              <a:t>Ici, ma zone rouge commence vers 152-155. Je m’accorde donc une minute au-dessus, jusqu’à un maximum de 160-165.</a:t>
            </a:r>
          </a:p>
          <a:p>
            <a:r>
              <a:rPr lang="fr-FR" baseline="0" noProof="0" dirty="0" smtClean="0"/>
              <a:t>La encore, il faut ABSOLUMENT être à l’écoute de ses sensations. Mieux vaut ne pas progresser et rester en vie.</a:t>
            </a:r>
            <a:endParaRPr lang="fr-FR" noProof="0" dirty="0"/>
          </a:p>
        </p:txBody>
      </p:sp>
      <p:sp>
        <p:nvSpPr>
          <p:cNvPr id="4" name="Slide Number Placeholder 3"/>
          <p:cNvSpPr>
            <a:spLocks noGrp="1"/>
          </p:cNvSpPr>
          <p:nvPr>
            <p:ph type="sldNum" sz="quarter" idx="10"/>
          </p:nvPr>
        </p:nvSpPr>
        <p:spPr/>
        <p:txBody>
          <a:bodyPr/>
          <a:lstStyle/>
          <a:p>
            <a:fld id="{FC9708C7-DFFD-43AE-9003-E75E7A8769AD}" type="slidenum">
              <a:rPr lang="fr-CH" smtClean="0"/>
              <a:t>35</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Vérifier la boisson officielle et l’intervalle entre les stations de ravitaillement, i.e.</a:t>
            </a:r>
            <a:r>
              <a:rPr lang="fr-FR" baseline="0" noProof="0" dirty="0" smtClean="0"/>
              <a:t>  « distance de gourde ». Utiliser une gourde de 500 ml au moins pour faire tampon entre les stations. Vous allez boire toutes les 10  minutes, 5 à 10 gorgées. Pas le cumul à chaque station, sinon le volume sera trop grand, l’estomac va se bloquer, vous allez vomir et perdre tout contrôle sur votre hydratation et votre ravitaillement.</a:t>
            </a:r>
          </a:p>
          <a:p>
            <a:r>
              <a:rPr lang="fr-FR" baseline="0" noProof="0" dirty="0" smtClean="0"/>
              <a:t>Si dans cette course, ce n’est pas la bonne boisson (sels plus sucre à distance compatible avec le volume de la gourde) ou si les stations sont trop éloignées, </a:t>
            </a:r>
            <a:r>
              <a:rPr lang="fr-FR" baseline="0" noProof="0" dirty="0" err="1" smtClean="0"/>
              <a:t>alosr</a:t>
            </a:r>
            <a:r>
              <a:rPr lang="fr-FR" baseline="0" noProof="0" dirty="0" smtClean="0"/>
              <a:t> il faut prendre 2 gourdes et/ou des sachets de poudre pré-pesés avec ce qui a fonctionné en Long-</a:t>
            </a:r>
            <a:r>
              <a:rPr lang="fr-FR" baseline="0" noProof="0" dirty="0" err="1" smtClean="0"/>
              <a:t>Run</a:t>
            </a:r>
            <a:r>
              <a:rPr lang="fr-FR" baseline="0" noProof="0" dirty="0" smtClean="0"/>
              <a:t>.</a:t>
            </a:r>
            <a:endParaRPr lang="fr-FR" noProof="0" dirty="0"/>
          </a:p>
        </p:txBody>
      </p:sp>
      <p:sp>
        <p:nvSpPr>
          <p:cNvPr id="4" name="Slide Number Placeholder 3"/>
          <p:cNvSpPr>
            <a:spLocks noGrp="1"/>
          </p:cNvSpPr>
          <p:nvPr>
            <p:ph type="sldNum" sz="quarter" idx="10"/>
          </p:nvPr>
        </p:nvSpPr>
        <p:spPr/>
        <p:txBody>
          <a:bodyPr/>
          <a:lstStyle/>
          <a:p>
            <a:fld id="{FC9708C7-DFFD-43AE-9003-E75E7A8769AD}" type="slidenum">
              <a:rPr lang="fr-CH" smtClean="0"/>
              <a:t>36</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Aller</a:t>
            </a:r>
            <a:r>
              <a:rPr lang="fr-FR" baseline="0" noProof="0" dirty="0" smtClean="0"/>
              <a:t> chercher son dossard, faire du shopping, apprécier la chance inouïe de faire partie de cette population de futurs héros.</a:t>
            </a:r>
            <a:endParaRPr lang="fr-FR" noProof="0" dirty="0"/>
          </a:p>
        </p:txBody>
      </p:sp>
      <p:sp>
        <p:nvSpPr>
          <p:cNvPr id="4" name="Slide Number Placeholder 3"/>
          <p:cNvSpPr>
            <a:spLocks noGrp="1"/>
          </p:cNvSpPr>
          <p:nvPr>
            <p:ph type="sldNum" sz="quarter" idx="10"/>
          </p:nvPr>
        </p:nvSpPr>
        <p:spPr/>
        <p:txBody>
          <a:bodyPr/>
          <a:lstStyle/>
          <a:p>
            <a:fld id="{FC9708C7-DFFD-43AE-9003-E75E7A8769AD}" type="slidenum">
              <a:rPr lang="fr-CH" smtClean="0"/>
              <a:t>37</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fld id="{FC9708C7-DFFD-43AE-9003-E75E7A8769AD}" type="slidenum">
              <a:rPr lang="fr-CH" smtClean="0"/>
              <a:t>38</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fld id="{FC9708C7-DFFD-43AE-9003-E75E7A8769AD}" type="slidenum">
              <a:rPr lang="fr-CH" smtClean="0"/>
              <a:t>39</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fr-FR" sz="1200" dirty="0" smtClean="0"/>
          </a:p>
        </p:txBody>
      </p:sp>
      <p:sp>
        <p:nvSpPr>
          <p:cNvPr id="4" name="Slide Number Placeholder 3"/>
          <p:cNvSpPr>
            <a:spLocks noGrp="1"/>
          </p:cNvSpPr>
          <p:nvPr>
            <p:ph type="sldNum" sz="quarter" idx="10"/>
          </p:nvPr>
        </p:nvSpPr>
        <p:spPr/>
        <p:txBody>
          <a:bodyPr/>
          <a:lstStyle/>
          <a:p>
            <a:fld id="{FC9708C7-DFFD-43AE-9003-E75E7A8769AD}" type="slidenum">
              <a:rPr lang="fr-CH" smtClean="0"/>
              <a:t>4</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Tout oublier, on est la grâce a un travail énorme, </a:t>
            </a:r>
          </a:p>
          <a:p>
            <a:r>
              <a:rPr lang="fr-FR" noProof="0" dirty="0" smtClean="0"/>
              <a:t>Peu importe si on finit,</a:t>
            </a:r>
            <a:r>
              <a:rPr lang="fr-FR" baseline="0" noProof="0" dirty="0" smtClean="0"/>
              <a:t> si on s’écroule</a:t>
            </a:r>
          </a:p>
          <a:p>
            <a:r>
              <a:rPr lang="fr-FR" baseline="0" noProof="0" dirty="0" smtClean="0"/>
              <a:t>On est la parmi tous ces gens et c’est ca la vrai récompense</a:t>
            </a:r>
          </a:p>
          <a:p>
            <a:r>
              <a:rPr lang="fr-FR" baseline="0" noProof="0" dirty="0" smtClean="0"/>
              <a:t>Ressentir la palpitation des centaines ou milliers d’âmes autour de soi</a:t>
            </a:r>
          </a:p>
          <a:p>
            <a:r>
              <a:rPr lang="fr-FR" baseline="0" noProof="0" dirty="0" smtClean="0"/>
              <a:t>Ralentir le temps pour apprécier chaque seconde avant le coup de canon</a:t>
            </a:r>
          </a:p>
        </p:txBody>
      </p:sp>
      <p:sp>
        <p:nvSpPr>
          <p:cNvPr id="4" name="Slide Number Placeholder 3"/>
          <p:cNvSpPr>
            <a:spLocks noGrp="1"/>
          </p:cNvSpPr>
          <p:nvPr>
            <p:ph type="sldNum" sz="quarter" idx="10"/>
          </p:nvPr>
        </p:nvSpPr>
        <p:spPr/>
        <p:txBody>
          <a:bodyPr/>
          <a:lstStyle/>
          <a:p>
            <a:fld id="{FC9708C7-DFFD-43AE-9003-E75E7A8769AD}" type="slidenum">
              <a:rPr lang="fr-CH" smtClean="0"/>
              <a:t>40</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Contrairement</a:t>
            </a:r>
            <a:r>
              <a:rPr lang="fr-FR" baseline="0" noProof="0" dirty="0" smtClean="0"/>
              <a:t> aux enthousiastes de la dernière heure, votre temps sera le résultat de votre travail, pas de votre rage du jour !!!</a:t>
            </a:r>
            <a:endParaRPr lang="fr-FR" noProof="0" dirty="0"/>
          </a:p>
        </p:txBody>
      </p:sp>
      <p:sp>
        <p:nvSpPr>
          <p:cNvPr id="4" name="Slide Number Placeholder 3"/>
          <p:cNvSpPr>
            <a:spLocks noGrp="1"/>
          </p:cNvSpPr>
          <p:nvPr>
            <p:ph type="sldNum" sz="quarter" idx="10"/>
          </p:nvPr>
        </p:nvSpPr>
        <p:spPr/>
        <p:txBody>
          <a:bodyPr/>
          <a:lstStyle/>
          <a:p>
            <a:fld id="{FC9708C7-DFFD-43AE-9003-E75E7A8769AD}" type="slidenum">
              <a:rPr lang="fr-CH" smtClean="0"/>
              <a:t>41</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Laisser tout le monde</a:t>
            </a:r>
            <a:r>
              <a:rPr lang="fr-FR" baseline="0" noProof="0" dirty="0" smtClean="0"/>
              <a:t> vous doubler</a:t>
            </a:r>
          </a:p>
          <a:p>
            <a:r>
              <a:rPr lang="fr-FR" baseline="0" noProof="0" dirty="0" smtClean="0"/>
              <a:t>Ne pas gaspiller de l’énergie à vous battre pour doubler ou slalomer</a:t>
            </a:r>
          </a:p>
          <a:p>
            <a:r>
              <a:rPr lang="fr-FR" baseline="0" noProof="0" dirty="0" smtClean="0"/>
              <a:t>Laisser la première heure passer en mode long </a:t>
            </a:r>
            <a:r>
              <a:rPr lang="fr-FR" baseline="0" noProof="0" dirty="0" err="1" smtClean="0"/>
              <a:t>run</a:t>
            </a:r>
            <a:r>
              <a:rPr lang="fr-FR" baseline="0" noProof="0" dirty="0" smtClean="0"/>
              <a:t>, tout tranquille, pour chauffer la machine gentiment</a:t>
            </a:r>
            <a:endParaRPr lang="fr-FR" noProof="0" dirty="0"/>
          </a:p>
        </p:txBody>
      </p:sp>
      <p:sp>
        <p:nvSpPr>
          <p:cNvPr id="4" name="Slide Number Placeholder 3"/>
          <p:cNvSpPr>
            <a:spLocks noGrp="1"/>
          </p:cNvSpPr>
          <p:nvPr>
            <p:ph type="sldNum" sz="quarter" idx="10"/>
          </p:nvPr>
        </p:nvSpPr>
        <p:spPr/>
        <p:txBody>
          <a:bodyPr/>
          <a:lstStyle/>
          <a:p>
            <a:fld id="{FC9708C7-DFFD-43AE-9003-E75E7A8769AD}" type="slidenum">
              <a:rPr lang="fr-CH" smtClean="0"/>
              <a:t>42</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noProof="0" dirty="0" smtClean="0"/>
              <a:t>Si sur votre marathon, la boisson officielle, distribués ad libitum</a:t>
            </a:r>
            <a:r>
              <a:rPr lang="fr-FR" baseline="0" noProof="0" dirty="0" smtClean="0"/>
              <a:t> est par exemple le </a:t>
            </a:r>
            <a:r>
              <a:rPr lang="fr-FR" noProof="0" dirty="0" err="1" smtClean="0"/>
              <a:t>Gatorade</a:t>
            </a:r>
            <a:r>
              <a:rPr lang="fr-FR" noProof="0" dirty="0" smtClean="0"/>
              <a:t> Endurance Plus,</a:t>
            </a:r>
            <a:r>
              <a:rPr lang="fr-FR" baseline="0" noProof="0" dirty="0" smtClean="0"/>
              <a:t> c’</a:t>
            </a:r>
            <a:r>
              <a:rPr lang="fr-FR" noProof="0" dirty="0" smtClean="0"/>
              <a:t>est</a:t>
            </a:r>
            <a:r>
              <a:rPr lang="fr-FR" baseline="0" noProof="0" dirty="0" smtClean="0"/>
              <a:t> é</a:t>
            </a:r>
            <a:r>
              <a:rPr lang="fr-FR" noProof="0" dirty="0" smtClean="0"/>
              <a:t>quivalent à </a:t>
            </a:r>
            <a:r>
              <a:rPr lang="fr-FR" noProof="0" dirty="0" err="1" smtClean="0"/>
              <a:t>Ergysport</a:t>
            </a:r>
            <a:r>
              <a:rPr lang="fr-FR" noProof="0" dirty="0" smtClean="0"/>
              <a:t>.</a:t>
            </a:r>
            <a:r>
              <a:rPr lang="fr-FR" baseline="0" noProof="0" dirty="0" smtClean="0"/>
              <a:t> P</a:t>
            </a:r>
            <a:r>
              <a:rPr lang="fr-FR" noProof="0" dirty="0" smtClean="0"/>
              <a:t>our une course 4 ou 5 heures, on peut se passer des </a:t>
            </a:r>
            <a:r>
              <a:rPr lang="fr-FR" noProof="0" dirty="0" err="1" smtClean="0"/>
              <a:t>anti-oxydants</a:t>
            </a:r>
            <a:r>
              <a:rPr lang="fr-FR" noProof="0" dirty="0" smtClean="0"/>
              <a:t>,</a:t>
            </a:r>
            <a:r>
              <a:rPr lang="fr-FR" baseline="0" noProof="0" dirty="0" smtClean="0"/>
              <a:t> des </a:t>
            </a:r>
            <a:r>
              <a:rPr lang="fr-FR" baseline="0" noProof="0" dirty="0" err="1" smtClean="0"/>
              <a:t>oligo-élèments</a:t>
            </a:r>
            <a:r>
              <a:rPr lang="fr-FR" baseline="0" noProof="0" dirty="0" smtClean="0"/>
              <a:t> et des acides-aminés branchés</a:t>
            </a:r>
            <a:r>
              <a:rPr lang="fr-FR" noProof="0" dirty="0" smtClean="0"/>
              <a:t>. Donc,</a:t>
            </a:r>
            <a:r>
              <a:rPr lang="fr-FR" baseline="0" noProof="0" dirty="0" smtClean="0"/>
              <a:t> b</a:t>
            </a:r>
            <a:r>
              <a:rPr lang="fr-FR" noProof="0" dirty="0" smtClean="0"/>
              <a:t>onne nouvelle</a:t>
            </a:r>
            <a:r>
              <a:rPr lang="fr-FR" baseline="0" noProof="0" dirty="0" smtClean="0"/>
              <a:t> si c’est la boisson officielle de votre Marathon et si les stations sont à « distance de gourde ».</a:t>
            </a:r>
            <a:endParaRPr lang="fr-FR" noProof="0" dirty="0" smtClean="0"/>
          </a:p>
          <a:p>
            <a:endParaRPr lang="fr-FR" noProof="0" dirty="0"/>
          </a:p>
        </p:txBody>
      </p:sp>
      <p:sp>
        <p:nvSpPr>
          <p:cNvPr id="4" name="Slide Number Placeholder 3"/>
          <p:cNvSpPr>
            <a:spLocks noGrp="1"/>
          </p:cNvSpPr>
          <p:nvPr>
            <p:ph type="sldNum" sz="quarter" idx="10"/>
          </p:nvPr>
        </p:nvSpPr>
        <p:spPr/>
        <p:txBody>
          <a:bodyPr/>
          <a:lstStyle/>
          <a:p>
            <a:fld id="{FC9708C7-DFFD-43AE-9003-E75E7A8769AD}" type="slidenum">
              <a:rPr lang="fr-CH" smtClean="0"/>
              <a:t>43</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fld id="{FC9708C7-DFFD-43AE-9003-E75E7A8769AD}" type="slidenum">
              <a:rPr lang="fr-CH" smtClean="0"/>
              <a:t>44</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La beauté et le caractère mythique du Marathon résident essentiellement</a:t>
            </a:r>
            <a:r>
              <a:rPr lang="fr-FR" baseline="0" noProof="0" dirty="0" smtClean="0"/>
              <a:t> dans cette phase.</a:t>
            </a:r>
          </a:p>
          <a:p>
            <a:r>
              <a:rPr lang="fr-FR" baseline="0" noProof="0" dirty="0" smtClean="0"/>
              <a:t>Une personne en pleine santé ne peut pas courir plus de 30-35 km d’affilée</a:t>
            </a:r>
          </a:p>
          <a:p>
            <a:r>
              <a:rPr lang="fr-FR" baseline="0" noProof="0" dirty="0" smtClean="0"/>
              <a:t>Uniquement l’entrainement permet de passer ce stade sans souffrir et d’arriver à 42 km avec un sourire sincère</a:t>
            </a:r>
            <a:endParaRPr lang="fr-FR" noProof="0" dirty="0"/>
          </a:p>
        </p:txBody>
      </p:sp>
      <p:sp>
        <p:nvSpPr>
          <p:cNvPr id="4" name="Slide Number Placeholder 3"/>
          <p:cNvSpPr>
            <a:spLocks noGrp="1"/>
          </p:cNvSpPr>
          <p:nvPr>
            <p:ph type="sldNum" sz="quarter" idx="10"/>
          </p:nvPr>
        </p:nvSpPr>
        <p:spPr/>
        <p:txBody>
          <a:bodyPr/>
          <a:lstStyle/>
          <a:p>
            <a:fld id="{FC9708C7-DFFD-43AE-9003-E75E7A8769AD}" type="slidenum">
              <a:rPr lang="fr-CH" smtClean="0"/>
              <a:t>45</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Votre</a:t>
            </a:r>
            <a:r>
              <a:rPr lang="fr-FR" baseline="0" noProof="0" dirty="0" smtClean="0"/>
              <a:t> énorme volume d’entrainement va vous permettre de passer ce stade, mais vous pouvez aussi chercher quelques petits bonus pour vous motiver à dépasser tous ces pauvres gens qui ne peuvent plus que marcher.</a:t>
            </a:r>
          </a:p>
          <a:p>
            <a:r>
              <a:rPr lang="fr-FR" baseline="0" noProof="0" dirty="0" smtClean="0"/>
              <a:t>Là encore, quel privilège !</a:t>
            </a:r>
            <a:endParaRPr lang="fr-FR" noProof="0" dirty="0"/>
          </a:p>
        </p:txBody>
      </p:sp>
      <p:sp>
        <p:nvSpPr>
          <p:cNvPr id="4" name="Slide Number Placeholder 3"/>
          <p:cNvSpPr>
            <a:spLocks noGrp="1"/>
          </p:cNvSpPr>
          <p:nvPr>
            <p:ph type="sldNum" sz="quarter" idx="10"/>
          </p:nvPr>
        </p:nvSpPr>
        <p:spPr/>
        <p:txBody>
          <a:bodyPr/>
          <a:lstStyle/>
          <a:p>
            <a:fld id="{FC9708C7-DFFD-43AE-9003-E75E7A8769AD}" type="slidenum">
              <a:rPr lang="fr-CH" smtClean="0"/>
              <a:t>46</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fld id="{FC9708C7-DFFD-43AE-9003-E75E7A8769AD}" type="slidenum">
              <a:rPr lang="fr-CH" smtClean="0"/>
              <a:t>47</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fld id="{FC9708C7-DFFD-43AE-9003-E75E7A8769AD}" type="slidenum">
              <a:rPr lang="fr-CH" smtClean="0"/>
              <a:t>48</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fld id="{FC9708C7-DFFD-43AE-9003-E75E7A8769AD}" type="slidenum">
              <a:rPr lang="fr-CH" smtClean="0"/>
              <a:t>49</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fr-FR" sz="1200" dirty="0" smtClean="0"/>
          </a:p>
        </p:txBody>
      </p:sp>
      <p:sp>
        <p:nvSpPr>
          <p:cNvPr id="4" name="Slide Number Placeholder 3"/>
          <p:cNvSpPr>
            <a:spLocks noGrp="1"/>
          </p:cNvSpPr>
          <p:nvPr>
            <p:ph type="sldNum" sz="quarter" idx="10"/>
          </p:nvPr>
        </p:nvSpPr>
        <p:spPr/>
        <p:txBody>
          <a:bodyPr/>
          <a:lstStyle/>
          <a:p>
            <a:fld id="{FC9708C7-DFFD-43AE-9003-E75E7A8769AD}" type="slidenum">
              <a:rPr lang="fr-CH" smtClean="0"/>
              <a:t>5</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smtClean="0"/>
              <a:t>Profil</a:t>
            </a:r>
            <a:r>
              <a:rPr lang="fr-FR" baseline="0" noProof="0" dirty="0" smtClean="0"/>
              <a:t> cardio du Marathon de Chicago 2011. </a:t>
            </a:r>
          </a:p>
          <a:p>
            <a:r>
              <a:rPr lang="fr-FR" baseline="0" noProof="0" dirty="0" smtClean="0"/>
              <a:t>Notez la FC avant le départ, 130 </a:t>
            </a:r>
            <a:r>
              <a:rPr lang="fr-FR" baseline="0" noProof="0" dirty="0" err="1" smtClean="0"/>
              <a:t>bpm</a:t>
            </a:r>
            <a:r>
              <a:rPr lang="fr-FR" baseline="0" noProof="0" dirty="0" smtClean="0"/>
              <a:t>, juste à cause du stress. Vous êtes bourré d’adrénaline, raison de plus pour </a:t>
            </a:r>
            <a:r>
              <a:rPr lang="fr-FR" baseline="0" noProof="0" dirty="0" err="1" smtClean="0"/>
              <a:t>démarer</a:t>
            </a:r>
            <a:r>
              <a:rPr lang="fr-FR" baseline="0" noProof="0" dirty="0" smtClean="0"/>
              <a:t> </a:t>
            </a:r>
            <a:r>
              <a:rPr lang="fr-FR" baseline="0" noProof="0" dirty="0" smtClean="0"/>
              <a:t>HYPER COOL.</a:t>
            </a:r>
          </a:p>
          <a:p>
            <a:r>
              <a:rPr lang="fr-FR" baseline="0" noProof="0" dirty="0" smtClean="0"/>
              <a:t>Notez les baisses de FC avec les </a:t>
            </a:r>
            <a:r>
              <a:rPr lang="fr-FR" baseline="0" noProof="0" dirty="0" err="1" smtClean="0"/>
              <a:t>walk</a:t>
            </a:r>
            <a:r>
              <a:rPr lang="fr-FR" baseline="0" noProof="0" dirty="0" smtClean="0"/>
              <a:t>-breaks. C’est moins importants que pendant l’entrainement ou les long-</a:t>
            </a:r>
            <a:r>
              <a:rPr lang="fr-FR" baseline="0" noProof="0" dirty="0" err="1" smtClean="0"/>
              <a:t>runs</a:t>
            </a:r>
            <a:r>
              <a:rPr lang="fr-FR" baseline="0" noProof="0" dirty="0" smtClean="0"/>
              <a:t>, raison de plus pour les faire scrupuleusement !!!</a:t>
            </a:r>
          </a:p>
          <a:p>
            <a:r>
              <a:rPr lang="fr-FR" baseline="0" noProof="0" dirty="0" smtClean="0"/>
              <a:t>Noter l’absence de </a:t>
            </a:r>
            <a:r>
              <a:rPr lang="fr-FR" baseline="0" noProof="0" dirty="0" err="1" smtClean="0"/>
              <a:t>walk</a:t>
            </a:r>
            <a:r>
              <a:rPr lang="fr-FR" baseline="0" noProof="0" dirty="0" smtClean="0"/>
              <a:t>-break pendant les 25 dernières minutes. C’est l’euphorie inévitable des 5 derniers kms. Zone à risque, SURVEILLER son cardio et ses sensations. </a:t>
            </a:r>
          </a:p>
          <a:p>
            <a:r>
              <a:rPr lang="fr-FR" baseline="0" noProof="0" dirty="0" smtClean="0"/>
              <a:t>L’objectif pour un NUL est de finir donc de ne pas mourir.</a:t>
            </a:r>
          </a:p>
          <a:p>
            <a:r>
              <a:rPr lang="fr-FR" baseline="0" noProof="0" dirty="0" smtClean="0"/>
              <a:t>Et après, on ne sera plus jamais un NUL !!!</a:t>
            </a:r>
          </a:p>
          <a:p>
            <a:endParaRPr lang="fr-FR" noProof="0" dirty="0"/>
          </a:p>
        </p:txBody>
      </p:sp>
      <p:sp>
        <p:nvSpPr>
          <p:cNvPr id="4" name="Slide Number Placeholder 3"/>
          <p:cNvSpPr>
            <a:spLocks noGrp="1"/>
          </p:cNvSpPr>
          <p:nvPr>
            <p:ph type="sldNum" sz="quarter" idx="10"/>
          </p:nvPr>
        </p:nvSpPr>
        <p:spPr/>
        <p:txBody>
          <a:bodyPr/>
          <a:lstStyle/>
          <a:p>
            <a:fld id="{FC9708C7-DFFD-43AE-9003-E75E7A8769AD}" type="slidenum">
              <a:rPr lang="fr-CH" smtClean="0"/>
              <a:t>50</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smtClean="0"/>
          </a:p>
        </p:txBody>
      </p:sp>
      <p:sp>
        <p:nvSpPr>
          <p:cNvPr id="4" name="Slide Number Placeholder 3"/>
          <p:cNvSpPr>
            <a:spLocks noGrp="1"/>
          </p:cNvSpPr>
          <p:nvPr>
            <p:ph type="sldNum" sz="quarter" idx="10"/>
          </p:nvPr>
        </p:nvSpPr>
        <p:spPr/>
        <p:txBody>
          <a:bodyPr/>
          <a:lstStyle/>
          <a:p>
            <a:fld id="{FC9708C7-DFFD-43AE-9003-E75E7A8769AD}" type="slidenum">
              <a:rPr lang="fr-CH" smtClean="0"/>
              <a:t>51</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200" dirty="0" smtClean="0"/>
              <a:t>Réconciliation, pacification de sa relation avec son corps en le ré-apprivoisant progressivement, spécialement si on a relation compliquée et conflictuelle avec son corps parce qu’il vous a trahi ou fait souffrir.</a:t>
            </a:r>
          </a:p>
        </p:txBody>
      </p:sp>
      <p:sp>
        <p:nvSpPr>
          <p:cNvPr id="4" name="Slide Number Placeholder 3"/>
          <p:cNvSpPr>
            <a:spLocks noGrp="1"/>
          </p:cNvSpPr>
          <p:nvPr>
            <p:ph type="sldNum" sz="quarter" idx="10"/>
          </p:nvPr>
        </p:nvSpPr>
        <p:spPr/>
        <p:txBody>
          <a:bodyPr/>
          <a:lstStyle/>
          <a:p>
            <a:fld id="{FC9708C7-DFFD-43AE-9003-E75E7A8769AD}" type="slidenum">
              <a:rPr lang="fr-CH" smtClean="0"/>
              <a:t>6</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fld id="{FC9708C7-DFFD-43AE-9003-E75E7A8769AD}" type="slidenum">
              <a:rPr lang="fr-CH" smtClean="0"/>
              <a:t>7</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noProof="0" dirty="0" smtClean="0"/>
              <a:t>Donc, il faut mettre en place un système de récompense qui fonctionne à chaque sortie, et ce dès la première sortie. La sortie d’avant doit être associée à une mémoire corporelle agréable, qui donne envie d’y retourner.</a:t>
            </a:r>
          </a:p>
        </p:txBody>
      </p:sp>
      <p:sp>
        <p:nvSpPr>
          <p:cNvPr id="4" name="Slide Number Placeholder 3"/>
          <p:cNvSpPr>
            <a:spLocks noGrp="1"/>
          </p:cNvSpPr>
          <p:nvPr>
            <p:ph type="sldNum" sz="quarter" idx="10"/>
          </p:nvPr>
        </p:nvSpPr>
        <p:spPr/>
        <p:txBody>
          <a:bodyPr/>
          <a:lstStyle/>
          <a:p>
            <a:fld id="{FC9708C7-DFFD-43AE-9003-E75E7A8769AD}" type="slidenum">
              <a:rPr lang="fr-CH" smtClean="0"/>
              <a:t>8</a:t>
            </a:fld>
            <a:endParaRPr lang="fr-CH"/>
          </a:p>
        </p:txBody>
      </p:sp>
    </p:spTree>
    <p:extLst>
      <p:ext uri="{BB962C8B-B14F-4D97-AF65-F5344CB8AC3E}">
        <p14:creationId xmlns:p14="http://schemas.microsoft.com/office/powerpoint/2010/main" val="2556164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aseline="0" noProof="0" dirty="0" smtClean="0"/>
              <a:t>D’abord, lister tous les éléments motivants, joli équipement, ceinture avec accessoires, MP3, caméra pour prendre des jolies photos souvenirs, cardio, GPS pour documenter vos sorties et vos progrès, si petits soient-ils. C’est pas parce qu’on est minable qu’on pas droit a un joli équipement, bien au contraire !!!</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noProof="0" dirty="0" smtClean="0"/>
              <a:t>Ensuite, se créer un système de récompense, tel que courir par tous les temps avec l’équipement adapté et savoir qu’on a va prendre une bonne douche, avec un savon parfumé. Apprécier chaque pas comme une chance par rapport à ceux qui ne peuvent ou ne pourront plus jamais courir.</a:t>
            </a:r>
          </a:p>
          <a:p>
            <a:r>
              <a:rPr lang="fr-FR" baseline="0" noProof="0" dirty="0" smtClean="0"/>
              <a:t>Chercher un ou plusieurs parcours qui ont un joli paysage, des jolis arbres, un bord de rivière, des belles maisons, </a:t>
            </a:r>
            <a:r>
              <a:rPr lang="fr-FR" baseline="0" noProof="0" dirty="0" err="1" smtClean="0"/>
              <a:t>etc</a:t>
            </a:r>
            <a:endParaRPr lang="fr-FR" baseline="0" noProof="0" dirty="0" smtClean="0"/>
          </a:p>
          <a:p>
            <a:r>
              <a:rPr lang="fr-FR" baseline="0" noProof="0" dirty="0" smtClean="0"/>
              <a:t>Au bout de 6 mois à un an, ça doit devenir un style de vie. </a:t>
            </a:r>
          </a:p>
          <a:p>
            <a:r>
              <a:rPr lang="fr-FR" baseline="0" noProof="0" dirty="0" smtClean="0"/>
              <a:t>Adapter sa vitesse à sa forme du jour, ne jamais se fatiguer, toujours se tonifier</a:t>
            </a:r>
            <a:endParaRPr lang="fr-FR" noProof="0" dirty="0"/>
          </a:p>
        </p:txBody>
      </p:sp>
      <p:sp>
        <p:nvSpPr>
          <p:cNvPr id="4" name="Slide Number Placeholder 3"/>
          <p:cNvSpPr>
            <a:spLocks noGrp="1"/>
          </p:cNvSpPr>
          <p:nvPr>
            <p:ph type="sldNum" sz="quarter" idx="10"/>
          </p:nvPr>
        </p:nvSpPr>
        <p:spPr/>
        <p:txBody>
          <a:bodyPr/>
          <a:lstStyle/>
          <a:p>
            <a:fld id="{FC9708C7-DFFD-43AE-9003-E75E7A8769AD}" type="slidenum">
              <a:rPr lang="fr-CH" smtClean="0"/>
              <a:t>9</a:t>
            </a:fld>
            <a:endParaRPr lang="fr-CH"/>
          </a:p>
        </p:txBody>
      </p:sp>
    </p:spTree>
    <p:extLst>
      <p:ext uri="{BB962C8B-B14F-4D97-AF65-F5344CB8AC3E}">
        <p14:creationId xmlns:p14="http://schemas.microsoft.com/office/powerpoint/2010/main" val="2556164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CH"/>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CH"/>
          </a:p>
        </p:txBody>
      </p:sp>
      <p:sp>
        <p:nvSpPr>
          <p:cNvPr id="4" name="Date Placeholder 3"/>
          <p:cNvSpPr>
            <a:spLocks noGrp="1"/>
          </p:cNvSpPr>
          <p:nvPr>
            <p:ph type="dt" sz="half" idx="10"/>
          </p:nvPr>
        </p:nvSpPr>
        <p:spPr/>
        <p:txBody>
          <a:bodyPr/>
          <a:lstStyle/>
          <a:p>
            <a:fld id="{F8F3108E-8DF0-40AA-8C50-175A61250EB1}" type="datetimeFigureOut">
              <a:rPr lang="fr-CH" smtClean="0"/>
              <a:t>17.04.2012</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FF61C554-321F-4BB4-BA0A-483FF19A7B86}" type="slidenum">
              <a:rPr lang="fr-CH" smtClean="0"/>
              <a:t>‹N°›</a:t>
            </a:fld>
            <a:endParaRPr lang="fr-CH"/>
          </a:p>
        </p:txBody>
      </p:sp>
    </p:spTree>
    <p:extLst>
      <p:ext uri="{BB962C8B-B14F-4D97-AF65-F5344CB8AC3E}">
        <p14:creationId xmlns:p14="http://schemas.microsoft.com/office/powerpoint/2010/main" val="2098101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Date Placeholder 3"/>
          <p:cNvSpPr>
            <a:spLocks noGrp="1"/>
          </p:cNvSpPr>
          <p:nvPr>
            <p:ph type="dt" sz="half" idx="10"/>
          </p:nvPr>
        </p:nvSpPr>
        <p:spPr/>
        <p:txBody>
          <a:bodyPr/>
          <a:lstStyle/>
          <a:p>
            <a:fld id="{F8F3108E-8DF0-40AA-8C50-175A61250EB1}" type="datetimeFigureOut">
              <a:rPr lang="fr-CH" smtClean="0"/>
              <a:t>17.04.2012</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FF61C554-321F-4BB4-BA0A-483FF19A7B86}" type="slidenum">
              <a:rPr lang="fr-CH" smtClean="0"/>
              <a:t>‹N°›</a:t>
            </a:fld>
            <a:endParaRPr lang="fr-CH"/>
          </a:p>
        </p:txBody>
      </p:sp>
    </p:spTree>
    <p:extLst>
      <p:ext uri="{BB962C8B-B14F-4D97-AF65-F5344CB8AC3E}">
        <p14:creationId xmlns:p14="http://schemas.microsoft.com/office/powerpoint/2010/main" val="3248334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C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Date Placeholder 3"/>
          <p:cNvSpPr>
            <a:spLocks noGrp="1"/>
          </p:cNvSpPr>
          <p:nvPr>
            <p:ph type="dt" sz="half" idx="10"/>
          </p:nvPr>
        </p:nvSpPr>
        <p:spPr/>
        <p:txBody>
          <a:bodyPr/>
          <a:lstStyle/>
          <a:p>
            <a:fld id="{F8F3108E-8DF0-40AA-8C50-175A61250EB1}" type="datetimeFigureOut">
              <a:rPr lang="fr-CH" smtClean="0"/>
              <a:t>17.04.2012</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FF61C554-321F-4BB4-BA0A-483FF19A7B86}" type="slidenum">
              <a:rPr lang="fr-CH" smtClean="0"/>
              <a:t>‹N°›</a:t>
            </a:fld>
            <a:endParaRPr lang="fr-CH"/>
          </a:p>
        </p:txBody>
      </p:sp>
    </p:spTree>
    <p:extLst>
      <p:ext uri="{BB962C8B-B14F-4D97-AF65-F5344CB8AC3E}">
        <p14:creationId xmlns:p14="http://schemas.microsoft.com/office/powerpoint/2010/main" val="4088181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Date Placeholder 3"/>
          <p:cNvSpPr>
            <a:spLocks noGrp="1"/>
          </p:cNvSpPr>
          <p:nvPr>
            <p:ph type="dt" sz="half" idx="10"/>
          </p:nvPr>
        </p:nvSpPr>
        <p:spPr/>
        <p:txBody>
          <a:bodyPr/>
          <a:lstStyle/>
          <a:p>
            <a:fld id="{F8F3108E-8DF0-40AA-8C50-175A61250EB1}" type="datetimeFigureOut">
              <a:rPr lang="fr-CH" smtClean="0"/>
              <a:t>17.04.2012</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FF61C554-321F-4BB4-BA0A-483FF19A7B86}" type="slidenum">
              <a:rPr lang="fr-CH" smtClean="0"/>
              <a:t>‹N°›</a:t>
            </a:fld>
            <a:endParaRPr lang="fr-CH"/>
          </a:p>
        </p:txBody>
      </p:sp>
    </p:spTree>
    <p:extLst>
      <p:ext uri="{BB962C8B-B14F-4D97-AF65-F5344CB8AC3E}">
        <p14:creationId xmlns:p14="http://schemas.microsoft.com/office/powerpoint/2010/main" val="2458502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F3108E-8DF0-40AA-8C50-175A61250EB1}" type="datetimeFigureOut">
              <a:rPr lang="fr-CH" smtClean="0"/>
              <a:t>17.04.2012</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FF61C554-321F-4BB4-BA0A-483FF19A7B86}" type="slidenum">
              <a:rPr lang="fr-CH" smtClean="0"/>
              <a:t>‹N°›</a:t>
            </a:fld>
            <a:endParaRPr lang="fr-CH"/>
          </a:p>
        </p:txBody>
      </p:sp>
    </p:spTree>
    <p:extLst>
      <p:ext uri="{BB962C8B-B14F-4D97-AF65-F5344CB8AC3E}">
        <p14:creationId xmlns:p14="http://schemas.microsoft.com/office/powerpoint/2010/main" val="954820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Date Placeholder 4"/>
          <p:cNvSpPr>
            <a:spLocks noGrp="1"/>
          </p:cNvSpPr>
          <p:nvPr>
            <p:ph type="dt" sz="half" idx="10"/>
          </p:nvPr>
        </p:nvSpPr>
        <p:spPr/>
        <p:txBody>
          <a:bodyPr/>
          <a:lstStyle/>
          <a:p>
            <a:fld id="{F8F3108E-8DF0-40AA-8C50-175A61250EB1}" type="datetimeFigureOut">
              <a:rPr lang="fr-CH" smtClean="0"/>
              <a:t>17.04.2012</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FF61C554-321F-4BB4-BA0A-483FF19A7B86}" type="slidenum">
              <a:rPr lang="fr-CH" smtClean="0"/>
              <a:t>‹N°›</a:t>
            </a:fld>
            <a:endParaRPr lang="fr-CH"/>
          </a:p>
        </p:txBody>
      </p:sp>
    </p:spTree>
    <p:extLst>
      <p:ext uri="{BB962C8B-B14F-4D97-AF65-F5344CB8AC3E}">
        <p14:creationId xmlns:p14="http://schemas.microsoft.com/office/powerpoint/2010/main" val="2026241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7" name="Date Placeholder 6"/>
          <p:cNvSpPr>
            <a:spLocks noGrp="1"/>
          </p:cNvSpPr>
          <p:nvPr>
            <p:ph type="dt" sz="half" idx="10"/>
          </p:nvPr>
        </p:nvSpPr>
        <p:spPr/>
        <p:txBody>
          <a:bodyPr/>
          <a:lstStyle/>
          <a:p>
            <a:fld id="{F8F3108E-8DF0-40AA-8C50-175A61250EB1}" type="datetimeFigureOut">
              <a:rPr lang="fr-CH" smtClean="0"/>
              <a:t>17.04.2012</a:t>
            </a:fld>
            <a:endParaRPr lang="fr-CH"/>
          </a:p>
        </p:txBody>
      </p:sp>
      <p:sp>
        <p:nvSpPr>
          <p:cNvPr id="8" name="Footer Placeholder 7"/>
          <p:cNvSpPr>
            <a:spLocks noGrp="1"/>
          </p:cNvSpPr>
          <p:nvPr>
            <p:ph type="ftr" sz="quarter" idx="11"/>
          </p:nvPr>
        </p:nvSpPr>
        <p:spPr/>
        <p:txBody>
          <a:bodyPr/>
          <a:lstStyle/>
          <a:p>
            <a:endParaRPr lang="fr-CH"/>
          </a:p>
        </p:txBody>
      </p:sp>
      <p:sp>
        <p:nvSpPr>
          <p:cNvPr id="9" name="Slide Number Placeholder 8"/>
          <p:cNvSpPr>
            <a:spLocks noGrp="1"/>
          </p:cNvSpPr>
          <p:nvPr>
            <p:ph type="sldNum" sz="quarter" idx="12"/>
          </p:nvPr>
        </p:nvSpPr>
        <p:spPr/>
        <p:txBody>
          <a:bodyPr/>
          <a:lstStyle/>
          <a:p>
            <a:fld id="{FF61C554-321F-4BB4-BA0A-483FF19A7B86}" type="slidenum">
              <a:rPr lang="fr-CH" smtClean="0"/>
              <a:t>‹N°›</a:t>
            </a:fld>
            <a:endParaRPr lang="fr-CH"/>
          </a:p>
        </p:txBody>
      </p:sp>
    </p:spTree>
    <p:extLst>
      <p:ext uri="{BB962C8B-B14F-4D97-AF65-F5344CB8AC3E}">
        <p14:creationId xmlns:p14="http://schemas.microsoft.com/office/powerpoint/2010/main" val="1471815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Date Placeholder 2"/>
          <p:cNvSpPr>
            <a:spLocks noGrp="1"/>
          </p:cNvSpPr>
          <p:nvPr>
            <p:ph type="dt" sz="half" idx="10"/>
          </p:nvPr>
        </p:nvSpPr>
        <p:spPr/>
        <p:txBody>
          <a:bodyPr/>
          <a:lstStyle/>
          <a:p>
            <a:fld id="{F8F3108E-8DF0-40AA-8C50-175A61250EB1}" type="datetimeFigureOut">
              <a:rPr lang="fr-CH" smtClean="0"/>
              <a:t>17.04.2012</a:t>
            </a:fld>
            <a:endParaRPr lang="fr-CH"/>
          </a:p>
        </p:txBody>
      </p:sp>
      <p:sp>
        <p:nvSpPr>
          <p:cNvPr id="4" name="Footer Placeholder 3"/>
          <p:cNvSpPr>
            <a:spLocks noGrp="1"/>
          </p:cNvSpPr>
          <p:nvPr>
            <p:ph type="ftr" sz="quarter" idx="11"/>
          </p:nvPr>
        </p:nvSpPr>
        <p:spPr/>
        <p:txBody>
          <a:bodyPr/>
          <a:lstStyle/>
          <a:p>
            <a:endParaRPr lang="fr-CH"/>
          </a:p>
        </p:txBody>
      </p:sp>
      <p:sp>
        <p:nvSpPr>
          <p:cNvPr id="5" name="Slide Number Placeholder 4"/>
          <p:cNvSpPr>
            <a:spLocks noGrp="1"/>
          </p:cNvSpPr>
          <p:nvPr>
            <p:ph type="sldNum" sz="quarter" idx="12"/>
          </p:nvPr>
        </p:nvSpPr>
        <p:spPr/>
        <p:txBody>
          <a:bodyPr/>
          <a:lstStyle/>
          <a:p>
            <a:fld id="{FF61C554-321F-4BB4-BA0A-483FF19A7B86}" type="slidenum">
              <a:rPr lang="fr-CH" smtClean="0"/>
              <a:t>‹N°›</a:t>
            </a:fld>
            <a:endParaRPr lang="fr-CH"/>
          </a:p>
        </p:txBody>
      </p:sp>
    </p:spTree>
    <p:extLst>
      <p:ext uri="{BB962C8B-B14F-4D97-AF65-F5344CB8AC3E}">
        <p14:creationId xmlns:p14="http://schemas.microsoft.com/office/powerpoint/2010/main" val="104217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F3108E-8DF0-40AA-8C50-175A61250EB1}" type="datetimeFigureOut">
              <a:rPr lang="fr-CH" smtClean="0"/>
              <a:t>17.04.2012</a:t>
            </a:fld>
            <a:endParaRPr lang="fr-CH"/>
          </a:p>
        </p:txBody>
      </p:sp>
      <p:sp>
        <p:nvSpPr>
          <p:cNvPr id="3" name="Footer Placeholder 2"/>
          <p:cNvSpPr>
            <a:spLocks noGrp="1"/>
          </p:cNvSpPr>
          <p:nvPr>
            <p:ph type="ftr" sz="quarter" idx="11"/>
          </p:nvPr>
        </p:nvSpPr>
        <p:spPr/>
        <p:txBody>
          <a:bodyPr/>
          <a:lstStyle/>
          <a:p>
            <a:endParaRPr lang="fr-CH"/>
          </a:p>
        </p:txBody>
      </p:sp>
      <p:sp>
        <p:nvSpPr>
          <p:cNvPr id="4" name="Slide Number Placeholder 3"/>
          <p:cNvSpPr>
            <a:spLocks noGrp="1"/>
          </p:cNvSpPr>
          <p:nvPr>
            <p:ph type="sldNum" sz="quarter" idx="12"/>
          </p:nvPr>
        </p:nvSpPr>
        <p:spPr/>
        <p:txBody>
          <a:bodyPr/>
          <a:lstStyle/>
          <a:p>
            <a:fld id="{FF61C554-321F-4BB4-BA0A-483FF19A7B86}" type="slidenum">
              <a:rPr lang="fr-CH" smtClean="0"/>
              <a:t>‹N°›</a:t>
            </a:fld>
            <a:endParaRPr lang="fr-CH"/>
          </a:p>
        </p:txBody>
      </p:sp>
    </p:spTree>
    <p:extLst>
      <p:ext uri="{BB962C8B-B14F-4D97-AF65-F5344CB8AC3E}">
        <p14:creationId xmlns:p14="http://schemas.microsoft.com/office/powerpoint/2010/main" val="3617208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C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F3108E-8DF0-40AA-8C50-175A61250EB1}" type="datetimeFigureOut">
              <a:rPr lang="fr-CH" smtClean="0"/>
              <a:t>17.04.2012</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FF61C554-321F-4BB4-BA0A-483FF19A7B86}" type="slidenum">
              <a:rPr lang="fr-CH" smtClean="0"/>
              <a:t>‹N°›</a:t>
            </a:fld>
            <a:endParaRPr lang="fr-CH"/>
          </a:p>
        </p:txBody>
      </p:sp>
    </p:spTree>
    <p:extLst>
      <p:ext uri="{BB962C8B-B14F-4D97-AF65-F5344CB8AC3E}">
        <p14:creationId xmlns:p14="http://schemas.microsoft.com/office/powerpoint/2010/main" val="2371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C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F3108E-8DF0-40AA-8C50-175A61250EB1}" type="datetimeFigureOut">
              <a:rPr lang="fr-CH" smtClean="0"/>
              <a:t>17.04.2012</a:t>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FF61C554-321F-4BB4-BA0A-483FF19A7B86}" type="slidenum">
              <a:rPr lang="fr-CH" smtClean="0"/>
              <a:t>‹N°›</a:t>
            </a:fld>
            <a:endParaRPr lang="fr-CH"/>
          </a:p>
        </p:txBody>
      </p:sp>
    </p:spTree>
    <p:extLst>
      <p:ext uri="{BB962C8B-B14F-4D97-AF65-F5344CB8AC3E}">
        <p14:creationId xmlns:p14="http://schemas.microsoft.com/office/powerpoint/2010/main" val="2755418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CH"/>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F3108E-8DF0-40AA-8C50-175A61250EB1}" type="datetimeFigureOut">
              <a:rPr lang="fr-CH" smtClean="0"/>
              <a:t>17.04.2012</a:t>
            </a:fld>
            <a:endParaRPr lang="fr-CH"/>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61C554-321F-4BB4-BA0A-483FF19A7B86}" type="slidenum">
              <a:rPr lang="fr-CH" smtClean="0"/>
              <a:t>‹N°›</a:t>
            </a:fld>
            <a:endParaRPr lang="fr-CH"/>
          </a:p>
        </p:txBody>
      </p:sp>
    </p:spTree>
    <p:extLst>
      <p:ext uri="{BB962C8B-B14F-4D97-AF65-F5344CB8AC3E}">
        <p14:creationId xmlns:p14="http://schemas.microsoft.com/office/powerpoint/2010/main" val="3052816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microsoft.com/office/2007/relationships/media" Target="../media/media3.wmv"/><Relationship Id="rId7" Type="http://schemas.openxmlformats.org/officeDocument/2006/relationships/slideLayout" Target="../slideLayouts/slideLayout6.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video" Target="../media/media4.wmv"/><Relationship Id="rId11" Type="http://schemas.openxmlformats.org/officeDocument/2006/relationships/image" Target="../media/image11.png"/><Relationship Id="rId5" Type="http://schemas.microsoft.com/office/2007/relationships/media" Target="../media/media4.wmv"/><Relationship Id="rId10" Type="http://schemas.openxmlformats.org/officeDocument/2006/relationships/image" Target="../media/image10.png"/><Relationship Id="rId4" Type="http://schemas.openxmlformats.org/officeDocument/2006/relationships/video" Target="../media/media3.wmv"/><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32.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33.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wmv"/><Relationship Id="rId1" Type="http://schemas.microsoft.com/office/2007/relationships/media" Target="../media/media7.wmv"/><Relationship Id="rId5" Type="http://schemas.openxmlformats.org/officeDocument/2006/relationships/image" Target="../media/image34.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H" b="1" dirty="0" smtClean="0"/>
              <a:t>Manuel d'entrainement au Marathon pour les Nuls</a:t>
            </a:r>
            <a:endParaRPr lang="fr-CH" dirty="0"/>
          </a:p>
        </p:txBody>
      </p: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4405"/>
          <a:stretch/>
        </p:blipFill>
        <p:spPr bwMode="auto">
          <a:xfrm>
            <a:off x="1691680" y="1566980"/>
            <a:ext cx="5472608" cy="504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10590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H" b="1" dirty="0" smtClean="0"/>
              <a:t>Les premiers pas</a:t>
            </a:r>
            <a:br>
              <a:rPr lang="fr-CH" b="1" dirty="0" smtClean="0"/>
            </a:br>
            <a:r>
              <a:rPr lang="fr-CH" sz="2700" b="1" i="1" dirty="0" smtClean="0"/>
              <a:t>Mise en place d’un système</a:t>
            </a:r>
            <a:endParaRPr lang="fr-CH" sz="2700" i="1" dirty="0"/>
          </a:p>
        </p:txBody>
      </p:sp>
      <p:sp>
        <p:nvSpPr>
          <p:cNvPr id="3" name="TextBox 2"/>
          <p:cNvSpPr txBox="1"/>
          <p:nvPr/>
        </p:nvSpPr>
        <p:spPr>
          <a:xfrm>
            <a:off x="755576" y="1895921"/>
            <a:ext cx="7704855" cy="3837335"/>
          </a:xfrm>
          <a:prstGeom prst="rect">
            <a:avLst/>
          </a:prstGeom>
          <a:noFill/>
        </p:spPr>
        <p:txBody>
          <a:bodyPr wrap="square" rtlCol="0">
            <a:spAutoFit/>
          </a:bodyPr>
          <a:lstStyle/>
          <a:p>
            <a:pPr marL="342900" indent="-342900">
              <a:buFont typeface="Wingdings" pitchFamily="2" charset="2"/>
              <a:buChar char="Ø"/>
            </a:pPr>
            <a:r>
              <a:rPr lang="fr-FR" dirty="0" smtClean="0">
                <a:latin typeface="+mj-lt"/>
                <a:cs typeface="Times New Roman" pitchFamily="18" charset="0"/>
              </a:rPr>
              <a:t>Ecarter tous les motifs de démotivation (émotions négatives)</a:t>
            </a:r>
          </a:p>
          <a:p>
            <a:pPr marL="628650" lvl="1" indent="-171450">
              <a:buFont typeface="Arial" pitchFamily="34" charset="0"/>
              <a:buChar char="•"/>
            </a:pPr>
            <a:r>
              <a:rPr lang="fr-FR" dirty="0" smtClean="0">
                <a:latin typeface="+mj-lt"/>
                <a:cs typeface="Times New Roman" pitchFamily="18" charset="0"/>
              </a:rPr>
              <a:t>Running </a:t>
            </a:r>
            <a:r>
              <a:rPr lang="fr-FR" dirty="0" err="1" smtClean="0">
                <a:latin typeface="+mj-lt"/>
                <a:cs typeface="Times New Roman" pitchFamily="18" charset="0"/>
              </a:rPr>
              <a:t>buddy</a:t>
            </a:r>
            <a:r>
              <a:rPr lang="fr-FR" dirty="0" smtClean="0">
                <a:latin typeface="+mj-lt"/>
                <a:cs typeface="Times New Roman" pitchFamily="18" charset="0"/>
              </a:rPr>
              <a:t> gentil mais trop facile (le Blond !)</a:t>
            </a:r>
          </a:p>
          <a:p>
            <a:pPr marL="628650" lvl="1" indent="-171450">
              <a:buFont typeface="Arial" pitchFamily="34" charset="0"/>
              <a:buChar char="•"/>
            </a:pPr>
            <a:r>
              <a:rPr lang="fr-FR" dirty="0" smtClean="0">
                <a:latin typeface="+mj-lt"/>
                <a:cs typeface="Times New Roman" pitchFamily="18" charset="0"/>
              </a:rPr>
              <a:t>Peur des chiens</a:t>
            </a:r>
          </a:p>
          <a:p>
            <a:pPr marL="628650" lvl="1" indent="-171450">
              <a:buFont typeface="Arial" pitchFamily="34" charset="0"/>
              <a:buChar char="•"/>
            </a:pPr>
            <a:r>
              <a:rPr lang="fr-FR" dirty="0" smtClean="0">
                <a:latin typeface="+mj-lt"/>
                <a:cs typeface="Times New Roman" pitchFamily="18" charset="0"/>
              </a:rPr>
              <a:t>Peur de l’accident (zones non désertiques, ceinture avec N° d’urgence)</a:t>
            </a:r>
          </a:p>
          <a:p>
            <a:pPr marL="628650" lvl="1" indent="-171450">
              <a:buFont typeface="Arial" pitchFamily="34" charset="0"/>
              <a:buChar char="•"/>
            </a:pPr>
            <a:r>
              <a:rPr lang="fr-FR" dirty="0" smtClean="0">
                <a:latin typeface="+mj-lt"/>
                <a:cs typeface="Times New Roman" pitchFamily="18" charset="0"/>
              </a:rPr>
              <a:t>Mauvaise forme d’un jour &gt; changer d’objectif</a:t>
            </a:r>
          </a:p>
          <a:p>
            <a:pPr marL="628650" lvl="1" indent="-171450">
              <a:buFont typeface="Arial" pitchFamily="34" charset="0"/>
              <a:buChar char="•"/>
            </a:pPr>
            <a:r>
              <a:rPr lang="fr-FR" dirty="0" smtClean="0">
                <a:latin typeface="+mj-lt"/>
                <a:cs typeface="Times New Roman" pitchFamily="18" charset="0"/>
              </a:rPr>
              <a:t>Course trop rapide &gt; souffrance &gt; mémoire corporelle négative</a:t>
            </a:r>
          </a:p>
          <a:p>
            <a:pPr marL="800100" lvl="1" indent="-342900">
              <a:buFont typeface="Wingdings" pitchFamily="2" charset="2"/>
              <a:buChar char="Ø"/>
            </a:pPr>
            <a:endParaRPr lang="fr-FR" dirty="0" smtClean="0">
              <a:latin typeface="+mj-lt"/>
              <a:cs typeface="Times New Roman" pitchFamily="18" charset="0"/>
            </a:endParaRPr>
          </a:p>
          <a:p>
            <a:pPr marL="342900" indent="-342900">
              <a:buFont typeface="Wingdings" pitchFamily="2" charset="2"/>
              <a:buChar char="Ø"/>
            </a:pPr>
            <a:r>
              <a:rPr lang="fr-FR" dirty="0" smtClean="0">
                <a:latin typeface="+mj-lt"/>
                <a:cs typeface="Times New Roman" pitchFamily="18" charset="0"/>
              </a:rPr>
              <a:t>Eviter à tout prix l’expiation</a:t>
            </a:r>
          </a:p>
          <a:p>
            <a:pPr marL="342900" indent="-342900">
              <a:buFont typeface="Wingdings" pitchFamily="2" charset="2"/>
              <a:buChar char="Ø"/>
            </a:pPr>
            <a:endParaRPr lang="fr-FR" dirty="0" smtClean="0">
              <a:latin typeface="+mj-lt"/>
              <a:cs typeface="Times New Roman" pitchFamily="18" charset="0"/>
            </a:endParaRPr>
          </a:p>
          <a:p>
            <a:pPr marL="342900" indent="-342900">
              <a:buFont typeface="Wingdings" pitchFamily="2" charset="2"/>
              <a:buChar char="Ø"/>
            </a:pPr>
            <a:r>
              <a:rPr lang="fr-FR" dirty="0" smtClean="0">
                <a:latin typeface="+mj-lt"/>
                <a:cs typeface="Times New Roman" pitchFamily="18" charset="0"/>
              </a:rPr>
              <a:t>Au bout de 6 mois à une an, ça doit devenir un style de vie à part entière</a:t>
            </a:r>
          </a:p>
          <a:p>
            <a:pPr marL="342900" indent="-342900">
              <a:buFont typeface="Wingdings" pitchFamily="2" charset="2"/>
              <a:buChar char="Ø"/>
            </a:pPr>
            <a:endParaRPr lang="fr-FR" dirty="0">
              <a:latin typeface="+mj-lt"/>
              <a:cs typeface="Times New Roman" pitchFamily="18" charset="0"/>
            </a:endParaRPr>
          </a:p>
          <a:p>
            <a:pPr marL="342900" indent="-342900">
              <a:buFont typeface="Wingdings" pitchFamily="2" charset="2"/>
              <a:buChar char="Ø"/>
            </a:pPr>
            <a:r>
              <a:rPr lang="fr-FR" dirty="0" smtClean="0">
                <a:latin typeface="+mj-lt"/>
                <a:cs typeface="Times New Roman" pitchFamily="18" charset="0"/>
              </a:rPr>
              <a:t>La somme de tous ces petits détails doit aboutir à une sorte de </a:t>
            </a:r>
            <a:r>
              <a:rPr lang="fr-FR" b="1" dirty="0" smtClean="0">
                <a:latin typeface="+mj-lt"/>
                <a:cs typeface="Times New Roman" pitchFamily="18" charset="0"/>
              </a:rPr>
              <a:t>gourmandise</a:t>
            </a:r>
            <a:r>
              <a:rPr lang="fr-FR" dirty="0" smtClean="0">
                <a:latin typeface="+mj-lt"/>
                <a:cs typeface="Times New Roman" pitchFamily="18" charset="0"/>
              </a:rPr>
              <a:t>  sans addiction pour l’effort</a:t>
            </a:r>
            <a:endParaRPr lang="fr-FR" dirty="0">
              <a:latin typeface="+mj-lt"/>
              <a:cs typeface="Times New Roman" pitchFamily="18" charset="0"/>
            </a:endParaRPr>
          </a:p>
        </p:txBody>
      </p:sp>
    </p:spTree>
    <p:extLst>
      <p:ext uri="{BB962C8B-B14F-4D97-AF65-F5344CB8AC3E}">
        <p14:creationId xmlns:p14="http://schemas.microsoft.com/office/powerpoint/2010/main" val="9718207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H" b="1" dirty="0" smtClean="0"/>
              <a:t>Les premiers pas</a:t>
            </a:r>
            <a:br>
              <a:rPr lang="fr-CH" b="1" dirty="0" smtClean="0"/>
            </a:br>
            <a:r>
              <a:rPr lang="fr-CH" sz="2700" b="1" i="1" dirty="0" smtClean="0"/>
              <a:t>Les chaussures</a:t>
            </a:r>
            <a:endParaRPr lang="fr-CH" sz="2700" i="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5567" y="3641492"/>
            <a:ext cx="3135376" cy="1299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1929405"/>
            <a:ext cx="3610372" cy="127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5335842"/>
            <a:ext cx="3970412" cy="1405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368133" y="3829665"/>
            <a:ext cx="1079013" cy="923330"/>
          </a:xfrm>
          <a:prstGeom prst="rect">
            <a:avLst/>
          </a:prstGeom>
          <a:noFill/>
        </p:spPr>
        <p:txBody>
          <a:bodyPr wrap="none" rtlCol="0">
            <a:spAutoFit/>
          </a:bodyPr>
          <a:lstStyle/>
          <a:p>
            <a:pPr algn="ctr"/>
            <a:r>
              <a:rPr lang="en-US" b="1" dirty="0" err="1" smtClean="0"/>
              <a:t>Universel</a:t>
            </a:r>
            <a:endParaRPr lang="en-US" b="1" dirty="0" smtClean="0"/>
          </a:p>
          <a:p>
            <a:pPr algn="ctr"/>
            <a:r>
              <a:rPr lang="en-US" b="1" dirty="0" err="1" smtClean="0"/>
              <a:t>ou</a:t>
            </a:r>
            <a:endParaRPr lang="en-US" b="1" dirty="0" smtClean="0"/>
          </a:p>
          <a:p>
            <a:pPr algn="ctr"/>
            <a:r>
              <a:rPr lang="en-US" b="1" dirty="0" err="1" smtClean="0"/>
              <a:t>Neutre</a:t>
            </a:r>
            <a:endParaRPr lang="fr-CH" b="1" dirty="0"/>
          </a:p>
        </p:txBody>
      </p:sp>
      <p:sp>
        <p:nvSpPr>
          <p:cNvPr id="7" name="TextBox 6"/>
          <p:cNvSpPr txBox="1"/>
          <p:nvPr/>
        </p:nvSpPr>
        <p:spPr>
          <a:xfrm>
            <a:off x="5265285" y="2200740"/>
            <a:ext cx="1229697" cy="369332"/>
          </a:xfrm>
          <a:prstGeom prst="rect">
            <a:avLst/>
          </a:prstGeom>
          <a:noFill/>
        </p:spPr>
        <p:txBody>
          <a:bodyPr wrap="none" rtlCol="0">
            <a:spAutoFit/>
          </a:bodyPr>
          <a:lstStyle/>
          <a:p>
            <a:pPr algn="ctr"/>
            <a:r>
              <a:rPr lang="en-US" b="1" dirty="0" err="1" smtClean="0"/>
              <a:t>Supinateur</a:t>
            </a:r>
            <a:endParaRPr lang="en-US" b="1" dirty="0" smtClean="0"/>
          </a:p>
        </p:txBody>
      </p:sp>
      <p:sp>
        <p:nvSpPr>
          <p:cNvPr id="8" name="TextBox 7"/>
          <p:cNvSpPr txBox="1"/>
          <p:nvPr/>
        </p:nvSpPr>
        <p:spPr>
          <a:xfrm>
            <a:off x="3692390" y="5898405"/>
            <a:ext cx="1143518" cy="369332"/>
          </a:xfrm>
          <a:prstGeom prst="rect">
            <a:avLst/>
          </a:prstGeom>
          <a:noFill/>
        </p:spPr>
        <p:txBody>
          <a:bodyPr wrap="none" rtlCol="0">
            <a:spAutoFit/>
          </a:bodyPr>
          <a:lstStyle/>
          <a:p>
            <a:pPr algn="ctr"/>
            <a:r>
              <a:rPr lang="en-US" b="1" dirty="0" err="1" smtClean="0"/>
              <a:t>Pronateur</a:t>
            </a:r>
            <a:endParaRPr lang="en-US" b="1" dirty="0" smtClean="0"/>
          </a:p>
        </p:txBody>
      </p:sp>
    </p:spTree>
    <p:extLst>
      <p:ext uri="{BB962C8B-B14F-4D97-AF65-F5344CB8AC3E}">
        <p14:creationId xmlns:p14="http://schemas.microsoft.com/office/powerpoint/2010/main" val="6961735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b="1" dirty="0" smtClean="0"/>
              <a:t>La Technique de Course</a:t>
            </a:r>
            <a:endParaRPr lang="fr-CH" dirty="0"/>
          </a:p>
        </p:txBody>
      </p:sp>
      <p:pic>
        <p:nvPicPr>
          <p:cNvPr id="6" name="Adolescent Kenyan Running Barefoot - Slow Motion - YouTub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5655" y="1484784"/>
            <a:ext cx="6432715" cy="4824536"/>
          </a:xfrm>
          <a:prstGeom prst="rect">
            <a:avLst/>
          </a:prstGeom>
        </p:spPr>
      </p:pic>
    </p:spTree>
    <p:extLst>
      <p:ext uri="{BB962C8B-B14F-4D97-AF65-F5344CB8AC3E}">
        <p14:creationId xmlns:p14="http://schemas.microsoft.com/office/powerpoint/2010/main" val="147663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b="1" dirty="0" smtClean="0"/>
              <a:t>La Technique de Course</a:t>
            </a:r>
            <a:endParaRPr lang="fr-CH" dirty="0"/>
          </a:p>
        </p:txBody>
      </p:sp>
      <p:pic>
        <p:nvPicPr>
          <p:cNvPr id="3" name="Barefoot Heel Strik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23527" y="1268760"/>
            <a:ext cx="3648405" cy="2736304"/>
          </a:xfrm>
          <a:prstGeom prst="rect">
            <a:avLst/>
          </a:prstGeom>
        </p:spPr>
      </p:pic>
      <p:pic>
        <p:nvPicPr>
          <p:cNvPr id="4" name="Shoe Heel Strike.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5220071" y="1268760"/>
            <a:ext cx="3648405" cy="2736304"/>
          </a:xfrm>
          <a:prstGeom prst="rect">
            <a:avLst/>
          </a:prstGeom>
        </p:spPr>
      </p:pic>
      <p:pic>
        <p:nvPicPr>
          <p:cNvPr id="5" name="Shoe Flatfoot Strike.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2447931" y="4005064"/>
            <a:ext cx="3803915" cy="2852936"/>
          </a:xfrm>
          <a:prstGeom prst="rect">
            <a:avLst/>
          </a:prstGeom>
        </p:spPr>
      </p:pic>
    </p:spTree>
    <p:extLst>
      <p:ext uri="{BB962C8B-B14F-4D97-AF65-F5344CB8AC3E}">
        <p14:creationId xmlns:p14="http://schemas.microsoft.com/office/powerpoint/2010/main" val="41873868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H" b="1" dirty="0" smtClean="0"/>
              <a:t>Les premiers pas</a:t>
            </a:r>
            <a:br>
              <a:rPr lang="fr-CH" b="1" dirty="0" smtClean="0"/>
            </a:br>
            <a:r>
              <a:rPr lang="fr-CH" sz="2700" b="1" i="1" dirty="0" smtClean="0"/>
              <a:t>Apprivoiser la course à pied</a:t>
            </a:r>
            <a:endParaRPr lang="fr-CH" sz="2700" i="1" dirty="0"/>
          </a:p>
        </p:txBody>
      </p:sp>
      <p:sp>
        <p:nvSpPr>
          <p:cNvPr id="3" name="TextBox 2"/>
          <p:cNvSpPr txBox="1"/>
          <p:nvPr/>
        </p:nvSpPr>
        <p:spPr>
          <a:xfrm>
            <a:off x="755576" y="1556792"/>
            <a:ext cx="7272808" cy="4770537"/>
          </a:xfrm>
          <a:prstGeom prst="rect">
            <a:avLst/>
          </a:prstGeom>
          <a:noFill/>
        </p:spPr>
        <p:txBody>
          <a:bodyPr wrap="square" rtlCol="0">
            <a:spAutoFit/>
          </a:bodyPr>
          <a:lstStyle/>
          <a:p>
            <a:pPr marL="342900" indent="-342900">
              <a:buFont typeface="Wingdings" pitchFamily="2" charset="2"/>
              <a:buChar char="Ø"/>
            </a:pPr>
            <a:r>
              <a:rPr lang="fr-FR" sz="1600" dirty="0" smtClean="0">
                <a:latin typeface="+mj-lt"/>
                <a:cs typeface="Times New Roman" pitchFamily="18" charset="0"/>
              </a:rPr>
              <a:t>On commence avec ou sans montre cardio</a:t>
            </a:r>
          </a:p>
          <a:p>
            <a:pPr marL="342900" indent="-342900">
              <a:buFont typeface="Wingdings" pitchFamily="2" charset="2"/>
              <a:buChar char="Ø"/>
            </a:pPr>
            <a:endParaRPr lang="fr-FR" sz="1600" dirty="0" smtClean="0">
              <a:latin typeface="+mj-lt"/>
              <a:cs typeface="Times New Roman" pitchFamily="18" charset="0"/>
            </a:endParaRPr>
          </a:p>
          <a:p>
            <a:pPr marL="342900" indent="-342900">
              <a:buFont typeface="Wingdings" pitchFamily="2" charset="2"/>
              <a:buChar char="Ø"/>
            </a:pPr>
            <a:r>
              <a:rPr lang="fr-FR" sz="1600" dirty="0" smtClean="0">
                <a:latin typeface="+mj-lt"/>
              </a:rPr>
              <a:t>Choisir un parcours de 5 k, relativement plat</a:t>
            </a:r>
          </a:p>
          <a:p>
            <a:pPr marL="342900" indent="-342900">
              <a:buFont typeface="Wingdings" pitchFamily="2" charset="2"/>
              <a:buChar char="Ø"/>
            </a:pPr>
            <a:endParaRPr lang="fr-FR" sz="1600" dirty="0" smtClean="0">
              <a:latin typeface="+mj-lt"/>
            </a:endParaRPr>
          </a:p>
          <a:p>
            <a:pPr marL="342900" indent="-342900">
              <a:buFont typeface="Wingdings" pitchFamily="2" charset="2"/>
              <a:buChar char="Ø"/>
            </a:pPr>
            <a:r>
              <a:rPr lang="fr-FR" sz="1600" dirty="0" smtClean="0">
                <a:latin typeface="+mj-lt"/>
              </a:rPr>
              <a:t>Courir aussi longtemps qu’on le peut (mais 10 minutes max d’affilée)</a:t>
            </a:r>
          </a:p>
          <a:p>
            <a:pPr marL="342900" indent="-342900">
              <a:buFont typeface="Wingdings" pitchFamily="2" charset="2"/>
              <a:buChar char="Ø"/>
            </a:pPr>
            <a:endParaRPr lang="fr-FR" sz="1600" dirty="0" smtClean="0">
              <a:latin typeface="+mj-lt"/>
            </a:endParaRPr>
          </a:p>
          <a:p>
            <a:pPr marL="342900" indent="-342900">
              <a:buFont typeface="Wingdings" pitchFamily="2" charset="2"/>
              <a:buChar char="Ø"/>
            </a:pPr>
            <a:r>
              <a:rPr lang="fr-FR" sz="1600" dirty="0" smtClean="0">
                <a:latin typeface="+mj-lt"/>
              </a:rPr>
              <a:t>se mettre à marcher au moins 1 minute, dès qu’on en marre avant ces 10 minutes (quelle que soit la raison, fatigue, douleur, mauvaise sensation, grosse flemme)</a:t>
            </a:r>
          </a:p>
          <a:p>
            <a:pPr marL="342900" indent="-342900">
              <a:buFont typeface="Wingdings" pitchFamily="2" charset="2"/>
              <a:buChar char="Ø"/>
            </a:pPr>
            <a:endParaRPr lang="fr-FR" sz="1600" dirty="0" smtClean="0">
              <a:latin typeface="+mj-lt"/>
            </a:endParaRPr>
          </a:p>
          <a:p>
            <a:pPr marL="342900" indent="-342900">
              <a:buFont typeface="Wingdings" pitchFamily="2" charset="2"/>
              <a:buChar char="Ø"/>
            </a:pPr>
            <a:r>
              <a:rPr lang="fr-FR" sz="1600" dirty="0" smtClean="0">
                <a:latin typeface="+mj-lt"/>
              </a:rPr>
              <a:t>Se remettre à courir dès qu’on se sent prêt</a:t>
            </a:r>
          </a:p>
          <a:p>
            <a:pPr marL="342900" indent="-342900">
              <a:buFont typeface="Wingdings" pitchFamily="2" charset="2"/>
              <a:buChar char="Ø"/>
            </a:pPr>
            <a:endParaRPr lang="fr-FR" sz="1600" dirty="0" smtClean="0">
              <a:latin typeface="+mj-lt"/>
            </a:endParaRPr>
          </a:p>
          <a:p>
            <a:pPr marL="342900" indent="-342900">
              <a:buFont typeface="Wingdings" pitchFamily="2" charset="2"/>
              <a:buChar char="Ø"/>
            </a:pPr>
            <a:r>
              <a:rPr lang="fr-FR" sz="1600" dirty="0" smtClean="0">
                <a:latin typeface="+mj-lt"/>
              </a:rPr>
              <a:t>Au bout de quelques jours à quelques semaines, on pourra faire ce parcours en environ 30 minutes, </a:t>
            </a:r>
            <a:r>
              <a:rPr lang="fr-FR" sz="1600" dirty="0" err="1" smtClean="0">
                <a:latin typeface="+mj-lt"/>
              </a:rPr>
              <a:t>cad</a:t>
            </a:r>
            <a:r>
              <a:rPr lang="fr-FR" sz="1600" dirty="0" smtClean="0">
                <a:latin typeface="+mj-lt"/>
              </a:rPr>
              <a:t> en marchant 2 à 3 fois pendant 1 minute.</a:t>
            </a:r>
          </a:p>
          <a:p>
            <a:pPr marL="342900" indent="-342900">
              <a:buFont typeface="Wingdings" pitchFamily="2" charset="2"/>
              <a:buChar char="Ø"/>
            </a:pPr>
            <a:endParaRPr lang="fr-FR" sz="1600" dirty="0" smtClean="0">
              <a:latin typeface="+mj-lt"/>
            </a:endParaRPr>
          </a:p>
          <a:p>
            <a:pPr marL="342900" indent="-342900">
              <a:buFont typeface="Wingdings" pitchFamily="2" charset="2"/>
              <a:buChar char="Ø"/>
            </a:pPr>
            <a:r>
              <a:rPr lang="fr-FR" sz="1600" dirty="0" smtClean="0">
                <a:latin typeface="+mj-lt"/>
              </a:rPr>
              <a:t>Toujours gérer son effort pour ne jamais être fatigué et en théorie pouvoir repartir pour un autre tour après 5 minutes de récup</a:t>
            </a:r>
          </a:p>
          <a:p>
            <a:pPr marL="742950" lvl="1" indent="-285750">
              <a:buFont typeface="Arial" pitchFamily="34" charset="0"/>
              <a:buChar char="•"/>
            </a:pPr>
            <a:r>
              <a:rPr lang="fr-FR" sz="1600" dirty="0" smtClean="0">
                <a:latin typeface="+mj-lt"/>
              </a:rPr>
              <a:t>c’est le signe qu’on ne s’est pas épuisé mais au contraire </a:t>
            </a:r>
            <a:r>
              <a:rPr lang="fr-FR" sz="1600" b="1" dirty="0" smtClean="0">
                <a:latin typeface="+mj-lt"/>
              </a:rPr>
              <a:t>tonifié</a:t>
            </a:r>
          </a:p>
          <a:p>
            <a:pPr marL="342900" indent="-342900">
              <a:buFont typeface="Wingdings" pitchFamily="2" charset="2"/>
              <a:buChar char="Ø"/>
            </a:pPr>
            <a:endParaRPr lang="fr-FR" sz="1600" dirty="0" smtClean="0">
              <a:latin typeface="+mj-lt"/>
            </a:endParaRPr>
          </a:p>
          <a:p>
            <a:pPr marL="342900" indent="-342900">
              <a:buFont typeface="Wingdings" pitchFamily="2" charset="2"/>
              <a:buChar char="Ø"/>
            </a:pPr>
            <a:r>
              <a:rPr lang="fr-FR" sz="1600" dirty="0" smtClean="0">
                <a:latin typeface="+mj-lt"/>
              </a:rPr>
              <a:t>Faire un programme d’étirements  &gt;  moment privilégié avec la douche </a:t>
            </a:r>
            <a:endParaRPr lang="fr-FR" sz="1600" dirty="0">
              <a:latin typeface="+mj-lt"/>
            </a:endParaRPr>
          </a:p>
        </p:txBody>
      </p:sp>
    </p:spTree>
    <p:extLst>
      <p:ext uri="{BB962C8B-B14F-4D97-AF65-F5344CB8AC3E}">
        <p14:creationId xmlns:p14="http://schemas.microsoft.com/office/powerpoint/2010/main" val="31704165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H" b="1" dirty="0" smtClean="0"/>
              <a:t>Les choses sérieuses</a:t>
            </a:r>
            <a:br>
              <a:rPr lang="fr-CH" b="1" dirty="0" smtClean="0"/>
            </a:br>
            <a:r>
              <a:rPr lang="fr-CH" sz="2700" b="1" i="1" dirty="0" smtClean="0"/>
              <a:t>Choisir 1 ou 2 jolis parcours de 10 km</a:t>
            </a:r>
            <a:endParaRPr lang="fr-CH" sz="2700" i="1" dirty="0"/>
          </a:p>
        </p:txBody>
      </p:sp>
      <p:pic>
        <p:nvPicPr>
          <p:cNvPr id="1026" name="Picture 2" descr="C:\Users\patrick\Pictures\Media Go\2012-03-15\DSC_00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 y="1379172"/>
            <a:ext cx="4699742" cy="264360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patrick\Pictures\Media Go\2012-03-15\DSC_00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944" y="4002718"/>
            <a:ext cx="5076056" cy="285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0115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H" b="1" dirty="0"/>
              <a:t>Les choses sérieuses</a:t>
            </a:r>
            <a:br>
              <a:rPr lang="fr-CH" b="1" dirty="0"/>
            </a:br>
            <a:r>
              <a:rPr lang="fr-CH" sz="2700" b="1" i="1" dirty="0"/>
              <a:t>Choisir 1 ou 2 jolis parcours de 10 km</a:t>
            </a:r>
            <a:endParaRPr lang="fr-CH" sz="2700" i="1" dirty="0"/>
          </a:p>
        </p:txBody>
      </p:sp>
      <p:pic>
        <p:nvPicPr>
          <p:cNvPr id="2051" name="Picture 3" descr="C:\Users\patrick\Pictures\Media Go\2011-12-13\DSC_00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4225" y="4077073"/>
            <a:ext cx="4943872" cy="278092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patrick\Pictures\Media Go\2011-12-19\DSC_00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12" y="1387040"/>
            <a:ext cx="5038306" cy="2834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9848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H" b="1" dirty="0" smtClean="0"/>
              <a:t>Les choses sérieuses</a:t>
            </a:r>
            <a:br>
              <a:rPr lang="fr-CH" b="1" dirty="0" smtClean="0"/>
            </a:br>
            <a:r>
              <a:rPr lang="fr-CH" sz="2700" b="1" i="1" dirty="0" smtClean="0"/>
              <a:t>Une Unité = 10 kms</a:t>
            </a:r>
            <a:endParaRPr lang="fr-CH" sz="2700" i="1" dirty="0"/>
          </a:p>
        </p:txBody>
      </p:sp>
      <p:sp>
        <p:nvSpPr>
          <p:cNvPr id="3" name="Rectangle 2"/>
          <p:cNvSpPr/>
          <p:nvPr/>
        </p:nvSpPr>
        <p:spPr>
          <a:xfrm>
            <a:off x="467544" y="2636912"/>
            <a:ext cx="5184576" cy="2585323"/>
          </a:xfrm>
          <a:prstGeom prst="rect">
            <a:avLst/>
          </a:prstGeom>
        </p:spPr>
        <p:txBody>
          <a:bodyPr wrap="square">
            <a:spAutoFit/>
          </a:bodyPr>
          <a:lstStyle/>
          <a:p>
            <a:pPr marL="171450" indent="-171450">
              <a:buFont typeface="Wingdings" pitchFamily="2" charset="2"/>
              <a:buChar char="Ø"/>
            </a:pPr>
            <a:r>
              <a:rPr lang="fr-FR" dirty="0" smtClean="0"/>
              <a:t>Passer alors à la distance de 10 km (Une Unité), avec la même approche.</a:t>
            </a:r>
          </a:p>
          <a:p>
            <a:pPr marL="171450" indent="-171450">
              <a:buFont typeface="Wingdings" pitchFamily="2" charset="2"/>
              <a:buChar char="Ø"/>
            </a:pPr>
            <a:endParaRPr lang="fr-FR" dirty="0" smtClean="0"/>
          </a:p>
          <a:p>
            <a:pPr marL="171450" indent="-171450">
              <a:buFont typeface="Wingdings" pitchFamily="2" charset="2"/>
              <a:buChar char="Ø"/>
            </a:pPr>
            <a:r>
              <a:rPr lang="fr-FR" dirty="0" smtClean="0"/>
              <a:t>Passer au cardio-fréquencemètre  pour les cardiaques ou ceux qui veulent gérer leur effort de manière optimale</a:t>
            </a:r>
          </a:p>
          <a:p>
            <a:pPr marL="171450" indent="-171450">
              <a:buFont typeface="Wingdings" pitchFamily="2" charset="2"/>
              <a:buChar char="Ø"/>
            </a:pPr>
            <a:endParaRPr lang="fr-FR" dirty="0" smtClean="0"/>
          </a:p>
          <a:p>
            <a:pPr marL="171450" indent="-171450">
              <a:buFont typeface="Wingdings" pitchFamily="2" charset="2"/>
              <a:buChar char="Ø"/>
            </a:pPr>
            <a:r>
              <a:rPr lang="fr-FR" dirty="0" smtClean="0"/>
              <a:t>Passer à une routine de 2 Unités par semaine, en moyenne par semaine, sur l’année</a:t>
            </a:r>
            <a:endParaRPr lang="fr-FR" dirty="0"/>
          </a:p>
        </p:txBody>
      </p:sp>
      <p:pic>
        <p:nvPicPr>
          <p:cNvPr id="5" name="Picture 2" descr="C:\Users\patrick\Pictures\Chicago 2011\Marathon Chicago 2011\official photos\715906-9052-0031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1916832"/>
            <a:ext cx="2670213"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1429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H" b="1" dirty="0" smtClean="0"/>
              <a:t>Les choses sérieuses</a:t>
            </a:r>
            <a:br>
              <a:rPr lang="fr-CH" b="1" dirty="0" smtClean="0"/>
            </a:br>
            <a:r>
              <a:rPr lang="fr-CH" sz="2700" b="1" i="1" dirty="0" smtClean="0"/>
              <a:t>La technique du «</a:t>
            </a:r>
            <a:r>
              <a:rPr lang="fr-CH" sz="2700" b="1" i="1" dirty="0" err="1" smtClean="0"/>
              <a:t>Walk</a:t>
            </a:r>
            <a:r>
              <a:rPr lang="fr-CH" sz="2700" b="1" i="1" dirty="0" smtClean="0"/>
              <a:t>-Break»</a:t>
            </a:r>
            <a:endParaRPr lang="fr-CH" sz="2700" i="1" dirty="0"/>
          </a:p>
        </p:txBody>
      </p:sp>
      <p:sp>
        <p:nvSpPr>
          <p:cNvPr id="3" name="Rectangle 2"/>
          <p:cNvSpPr/>
          <p:nvPr/>
        </p:nvSpPr>
        <p:spPr>
          <a:xfrm>
            <a:off x="458699" y="1622405"/>
            <a:ext cx="5184576" cy="5262979"/>
          </a:xfrm>
          <a:prstGeom prst="rect">
            <a:avLst/>
          </a:prstGeom>
        </p:spPr>
        <p:txBody>
          <a:bodyPr wrap="square">
            <a:spAutoFit/>
          </a:bodyPr>
          <a:lstStyle/>
          <a:p>
            <a:pPr marL="171450" indent="-171450">
              <a:buFont typeface="Wingdings" pitchFamily="2" charset="2"/>
              <a:buChar char="Ø"/>
            </a:pPr>
            <a:r>
              <a:rPr lang="fr-FR" sz="1400" dirty="0" smtClean="0"/>
              <a:t>A cette étape, on met en place la technique du </a:t>
            </a:r>
            <a:r>
              <a:rPr lang="fr-FR" sz="1400" b="1" u="sng" dirty="0" err="1" smtClean="0"/>
              <a:t>walk</a:t>
            </a:r>
            <a:r>
              <a:rPr lang="fr-FR" sz="1400" b="1" u="sng" dirty="0" smtClean="0"/>
              <a:t>-break</a:t>
            </a:r>
          </a:p>
          <a:p>
            <a:pPr marL="171450" indent="-171450">
              <a:buFont typeface="Wingdings" pitchFamily="2" charset="2"/>
              <a:buChar char="Ø"/>
            </a:pPr>
            <a:endParaRPr lang="fr-FR" sz="1400" dirty="0" smtClean="0"/>
          </a:p>
          <a:p>
            <a:pPr marL="171450" indent="-171450">
              <a:buFont typeface="Wingdings" pitchFamily="2" charset="2"/>
              <a:buChar char="Ø"/>
            </a:pPr>
            <a:r>
              <a:rPr lang="fr-FR" sz="1400" dirty="0" smtClean="0"/>
              <a:t>Cette technique deviendra votre technique </a:t>
            </a:r>
            <a:r>
              <a:rPr lang="fr-FR" sz="1400" b="1" dirty="0" smtClean="0"/>
              <a:t>standard</a:t>
            </a:r>
            <a:r>
              <a:rPr lang="fr-FR" sz="1400" dirty="0" smtClean="0"/>
              <a:t> de course pour chaque sortie, entrainement, course ou “compétition”</a:t>
            </a:r>
          </a:p>
          <a:p>
            <a:pPr marL="171450" indent="-171450">
              <a:buFont typeface="Wingdings" pitchFamily="2" charset="2"/>
              <a:buChar char="Ø"/>
            </a:pPr>
            <a:endParaRPr lang="fr-FR" sz="1400" dirty="0" smtClean="0"/>
          </a:p>
          <a:p>
            <a:pPr marL="171450" indent="-171450">
              <a:buFont typeface="Wingdings" pitchFamily="2" charset="2"/>
              <a:buChar char="Ø"/>
            </a:pPr>
            <a:r>
              <a:rPr lang="fr-FR" sz="1400" b="1" dirty="0" smtClean="0"/>
              <a:t>Comment on fait?</a:t>
            </a:r>
          </a:p>
          <a:p>
            <a:pPr marL="171450" indent="-171450">
              <a:buFont typeface="Wingdings" pitchFamily="2" charset="2"/>
              <a:buChar char="Ø"/>
            </a:pPr>
            <a:endParaRPr lang="fr-FR" sz="1400" dirty="0" smtClean="0"/>
          </a:p>
          <a:p>
            <a:pPr marL="742950" lvl="1" indent="-285750">
              <a:buFont typeface="Arial" pitchFamily="34" charset="0"/>
              <a:buChar char="•"/>
            </a:pPr>
            <a:r>
              <a:rPr lang="fr-FR" sz="1400" dirty="0" smtClean="0"/>
              <a:t>Toutes les 10 min, on marche 1 min</a:t>
            </a:r>
          </a:p>
          <a:p>
            <a:pPr marL="742950" lvl="1" indent="-285750">
              <a:buFont typeface="Arial" pitchFamily="34" charset="0"/>
              <a:buChar char="•"/>
            </a:pPr>
            <a:endParaRPr lang="fr-FR" sz="1400" dirty="0" smtClean="0"/>
          </a:p>
          <a:p>
            <a:pPr marL="742950" lvl="1" indent="-285750">
              <a:buFont typeface="Arial" pitchFamily="34" charset="0"/>
              <a:buChar char="•"/>
            </a:pPr>
            <a:r>
              <a:rPr lang="fr-FR" sz="1400" dirty="0" smtClean="0"/>
              <a:t>Pendant cette marche, on marche un peu plus vite que marche normale, bien droit, tirer le haut du crane vers le ciel. On replace les hanches, on relâche les bras, on tourne la tête, on respire à fond, on boit un peu</a:t>
            </a:r>
          </a:p>
          <a:p>
            <a:pPr marL="171450" indent="-171450">
              <a:buFont typeface="Wingdings" pitchFamily="2" charset="2"/>
              <a:buChar char="Ø"/>
            </a:pPr>
            <a:endParaRPr lang="fr-FR" sz="1400" dirty="0" smtClean="0"/>
          </a:p>
          <a:p>
            <a:pPr marL="171450" indent="-171450">
              <a:buFont typeface="Wingdings" pitchFamily="2" charset="2"/>
              <a:buChar char="Ø"/>
            </a:pPr>
            <a:r>
              <a:rPr lang="fr-FR" sz="1400" b="1" dirty="0" smtClean="0"/>
              <a:t>A quoi ça sert?</a:t>
            </a:r>
          </a:p>
          <a:p>
            <a:pPr marL="171450" indent="-171450">
              <a:buFont typeface="Wingdings" pitchFamily="2" charset="2"/>
              <a:buChar char="Ø"/>
            </a:pPr>
            <a:endParaRPr lang="fr-FR" sz="1400" dirty="0" smtClean="0"/>
          </a:p>
          <a:p>
            <a:pPr marL="742950" lvl="1" indent="-285750">
              <a:buFont typeface="Arial" pitchFamily="34" charset="0"/>
              <a:buChar char="•"/>
            </a:pPr>
            <a:r>
              <a:rPr lang="fr-FR" sz="1400" dirty="0" smtClean="0"/>
              <a:t>On perd très peu de temps par rapport à quelqu’un qui court car on marche vite dans le même sens</a:t>
            </a:r>
          </a:p>
          <a:p>
            <a:pPr marL="742950" lvl="1" indent="-285750">
              <a:buFont typeface="Arial" pitchFamily="34" charset="0"/>
              <a:buChar char="•"/>
            </a:pPr>
            <a:endParaRPr lang="fr-FR" sz="1400" dirty="0" smtClean="0"/>
          </a:p>
          <a:p>
            <a:pPr marL="742950" lvl="1" indent="-285750">
              <a:buFont typeface="Arial" pitchFamily="34" charset="0"/>
              <a:buChar char="•"/>
            </a:pPr>
            <a:r>
              <a:rPr lang="fr-FR" sz="1400" dirty="0" smtClean="0"/>
              <a:t>Mais le gain de confort est énorme, baisse de la fréquence cardiaque, ré-oxygénation, replacement des hanches, baisse de la température corporelle, plus à l’aise pour les ravitaillements, compter le nombre de gorgées, </a:t>
            </a:r>
            <a:r>
              <a:rPr lang="fr-FR" sz="1400" dirty="0" err="1" smtClean="0"/>
              <a:t>etc</a:t>
            </a:r>
            <a:endParaRPr lang="fr-FR" sz="1400" dirty="0" smtClean="0"/>
          </a:p>
          <a:p>
            <a:pPr marL="171450" indent="-171450">
              <a:buFont typeface="Wingdings" pitchFamily="2" charset="2"/>
              <a:buChar char="Ø"/>
            </a:pPr>
            <a:endParaRPr lang="fr-FR" sz="1400" dirty="0"/>
          </a:p>
        </p:txBody>
      </p:sp>
      <p:pic>
        <p:nvPicPr>
          <p:cNvPr id="5" name="Picture 2" descr="C:\Users\patrick\Pictures\Chicago 2011\Marathon Chicago 2011\official photos\715906-9052-0031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1916832"/>
            <a:ext cx="2670213"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3099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H" b="1" dirty="0" smtClean="0"/>
              <a:t>Les choses sérieuses</a:t>
            </a:r>
            <a:br>
              <a:rPr lang="fr-CH" b="1" dirty="0" smtClean="0"/>
            </a:br>
            <a:r>
              <a:rPr lang="fr-CH" sz="2700" b="1" i="1" dirty="0" smtClean="0"/>
              <a:t>La technique du «</a:t>
            </a:r>
            <a:r>
              <a:rPr lang="fr-CH" sz="2700" b="1" i="1" dirty="0" err="1" smtClean="0"/>
              <a:t>Walk</a:t>
            </a:r>
            <a:r>
              <a:rPr lang="fr-CH" sz="2700" b="1" i="1" dirty="0" smtClean="0"/>
              <a:t>-Break»</a:t>
            </a:r>
            <a:endParaRPr lang="fr-CH" sz="2700" i="1" dirty="0"/>
          </a:p>
        </p:txBody>
      </p:sp>
      <p:pic>
        <p:nvPicPr>
          <p:cNvPr id="4" name="Picture 2" descr="C:\Users\patrick\Desktop\standar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35" y="1772816"/>
            <a:ext cx="9034783"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5213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b="1" dirty="0" smtClean="0"/>
              <a:t>J’ai bien dit : Pour les Nuls !!!</a:t>
            </a:r>
            <a:endParaRPr lang="fr-CH"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2363251"/>
            <a:ext cx="2092345" cy="29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3212976"/>
            <a:ext cx="2131184" cy="3068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74" y="1449278"/>
            <a:ext cx="2160240" cy="2913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251520" y="1268760"/>
            <a:ext cx="8611125" cy="5335288"/>
            <a:chOff x="251520" y="1268760"/>
            <a:chExt cx="8611125" cy="5335288"/>
          </a:xfrm>
        </p:grpSpPr>
        <p:cxnSp>
          <p:nvCxnSpPr>
            <p:cNvPr id="4" name="Straight Connector 3"/>
            <p:cNvCxnSpPr/>
            <p:nvPr/>
          </p:nvCxnSpPr>
          <p:spPr>
            <a:xfrm>
              <a:off x="251520" y="1268760"/>
              <a:ext cx="8611125" cy="533528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23528" y="1449278"/>
              <a:ext cx="8352928" cy="5076066"/>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905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b="1" dirty="0" smtClean="0"/>
              <a:t>Et maintenant la préparation !</a:t>
            </a:r>
            <a:endParaRPr lang="fr-CH" dirty="0"/>
          </a:p>
        </p:txBody>
      </p:sp>
      <p:sp>
        <p:nvSpPr>
          <p:cNvPr id="3" name="TextBox 2"/>
          <p:cNvSpPr txBox="1"/>
          <p:nvPr/>
        </p:nvSpPr>
        <p:spPr>
          <a:xfrm>
            <a:off x="467544" y="2653755"/>
            <a:ext cx="8208912" cy="1661993"/>
          </a:xfrm>
          <a:prstGeom prst="rect">
            <a:avLst/>
          </a:prstGeom>
          <a:noFill/>
        </p:spPr>
        <p:txBody>
          <a:bodyPr wrap="square" rtlCol="0">
            <a:spAutoFit/>
          </a:bodyPr>
          <a:lstStyle/>
          <a:p>
            <a:pPr marL="342900" indent="-342900">
              <a:buFont typeface="Wingdings" pitchFamily="2" charset="2"/>
              <a:buChar char="Ø"/>
            </a:pPr>
            <a:r>
              <a:rPr lang="fr-FR" sz="2400" dirty="0" smtClean="0">
                <a:latin typeface="+mj-lt"/>
                <a:cs typeface="Times New Roman" pitchFamily="18" charset="0"/>
              </a:rPr>
              <a:t>Sur la base de 2 sorties par semaine</a:t>
            </a:r>
          </a:p>
          <a:p>
            <a:pPr marL="742950" lvl="1" indent="-285750">
              <a:buFont typeface="Arial" pitchFamily="34" charset="0"/>
              <a:buChar char="•"/>
            </a:pPr>
            <a:r>
              <a:rPr lang="fr-FR" dirty="0" smtClean="0">
                <a:latin typeface="+mj-lt"/>
                <a:cs typeface="Times New Roman" pitchFamily="18" charset="0"/>
              </a:rPr>
              <a:t>Moyenne sur l’année</a:t>
            </a:r>
          </a:p>
          <a:p>
            <a:pPr marL="742950" lvl="1" indent="-285750">
              <a:buFont typeface="Arial" pitchFamily="34" charset="0"/>
              <a:buChar char="•"/>
            </a:pPr>
            <a:r>
              <a:rPr lang="fr-FR" dirty="0" smtClean="0">
                <a:latin typeface="+mj-lt"/>
                <a:cs typeface="Times New Roman" pitchFamily="18" charset="0"/>
              </a:rPr>
              <a:t>Au bout d’un an &gt; 1000 km dans les jambes</a:t>
            </a:r>
          </a:p>
          <a:p>
            <a:pPr marL="800100" lvl="1" indent="-342900">
              <a:buFont typeface="Wingdings" pitchFamily="2" charset="2"/>
              <a:buChar char="Ø"/>
            </a:pPr>
            <a:endParaRPr lang="fr-FR" dirty="0" smtClean="0">
              <a:latin typeface="+mj-lt"/>
              <a:cs typeface="Times New Roman" pitchFamily="18" charset="0"/>
            </a:endParaRPr>
          </a:p>
          <a:p>
            <a:pPr marL="342900" indent="-342900">
              <a:buFont typeface="Wingdings" pitchFamily="2" charset="2"/>
              <a:buChar char="Ø"/>
            </a:pPr>
            <a:r>
              <a:rPr lang="fr-FR" sz="2400" dirty="0" smtClean="0">
                <a:latin typeface="+mj-lt"/>
                <a:cs typeface="Times New Roman" pitchFamily="18" charset="0"/>
              </a:rPr>
              <a:t>Programme sur 6 mois</a:t>
            </a:r>
            <a:endParaRPr lang="fr-FR" sz="1600" dirty="0" smtClean="0">
              <a:latin typeface="+mj-lt"/>
              <a:cs typeface="Times New Roman" pitchFamily="18" charset="0"/>
            </a:endParaRPr>
          </a:p>
        </p:txBody>
      </p:sp>
    </p:spTree>
    <p:extLst>
      <p:ext uri="{BB962C8B-B14F-4D97-AF65-F5344CB8AC3E}">
        <p14:creationId xmlns:p14="http://schemas.microsoft.com/office/powerpoint/2010/main" val="10057400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b="1" dirty="0" smtClean="0"/>
              <a:t>Et maintenant la préparation !</a:t>
            </a:r>
            <a:endParaRPr lang="fr-CH" dirty="0"/>
          </a:p>
        </p:txBody>
      </p:sp>
      <p:sp>
        <p:nvSpPr>
          <p:cNvPr id="3" name="TextBox 2"/>
          <p:cNvSpPr txBox="1"/>
          <p:nvPr/>
        </p:nvSpPr>
        <p:spPr>
          <a:xfrm>
            <a:off x="467544" y="1772816"/>
            <a:ext cx="8208912" cy="4431983"/>
          </a:xfrm>
          <a:prstGeom prst="rect">
            <a:avLst/>
          </a:prstGeom>
          <a:noFill/>
        </p:spPr>
        <p:txBody>
          <a:bodyPr wrap="square" rtlCol="0">
            <a:spAutoFit/>
          </a:bodyPr>
          <a:lstStyle/>
          <a:p>
            <a:pPr marL="342900" indent="-342900">
              <a:buFont typeface="Wingdings" pitchFamily="2" charset="2"/>
              <a:buChar char="Ø"/>
            </a:pPr>
            <a:r>
              <a:rPr lang="fr-FR" sz="2400" b="1" dirty="0" smtClean="0">
                <a:latin typeface="+mj-lt"/>
                <a:cs typeface="Times New Roman" pitchFamily="18" charset="0"/>
              </a:rPr>
              <a:t>Programme sur 6 mois</a:t>
            </a:r>
          </a:p>
          <a:p>
            <a:pPr marL="342900" indent="-342900">
              <a:buFont typeface="Wingdings" pitchFamily="2" charset="2"/>
              <a:buChar char="Ø"/>
            </a:pPr>
            <a:endParaRPr lang="fr-FR" sz="2400" dirty="0" smtClean="0">
              <a:latin typeface="+mj-lt"/>
              <a:cs typeface="Times New Roman" pitchFamily="18" charset="0"/>
            </a:endParaRPr>
          </a:p>
          <a:p>
            <a:pPr marL="742950" lvl="1" indent="-285750">
              <a:buFont typeface="Arial" pitchFamily="34" charset="0"/>
              <a:buChar char="•"/>
            </a:pPr>
            <a:r>
              <a:rPr lang="fr-FR" dirty="0" smtClean="0">
                <a:latin typeface="+mj-lt"/>
                <a:cs typeface="Times New Roman" pitchFamily="18" charset="0"/>
              </a:rPr>
              <a:t>Objectif Marathon Chicago début </a:t>
            </a:r>
            <a:r>
              <a:rPr lang="fr-FR" b="1" dirty="0" smtClean="0">
                <a:latin typeface="+mj-lt"/>
                <a:cs typeface="Times New Roman" pitchFamily="18" charset="0"/>
              </a:rPr>
              <a:t>Octobre</a:t>
            </a:r>
          </a:p>
          <a:p>
            <a:pPr marL="1200150" lvl="2" indent="-285750">
              <a:buFont typeface="Wingdings" pitchFamily="2" charset="2"/>
              <a:buChar char="ü"/>
            </a:pPr>
            <a:r>
              <a:rPr lang="fr-FR" dirty="0" smtClean="0">
                <a:latin typeface="+mj-lt"/>
                <a:cs typeface="Times New Roman" pitchFamily="18" charset="0"/>
              </a:rPr>
              <a:t>Le but est d’atteindre son pic de forme à cette période</a:t>
            </a:r>
          </a:p>
          <a:p>
            <a:pPr marL="1200150" lvl="2" indent="-285750">
              <a:buFont typeface="Wingdings" pitchFamily="2" charset="2"/>
              <a:buChar char="ü"/>
            </a:pPr>
            <a:endParaRPr lang="fr-FR" dirty="0" smtClean="0">
              <a:latin typeface="+mj-lt"/>
              <a:cs typeface="Times New Roman" pitchFamily="18" charset="0"/>
            </a:endParaRPr>
          </a:p>
          <a:p>
            <a:pPr marL="742950" lvl="1" indent="-285750">
              <a:buFont typeface="Arial" pitchFamily="34" charset="0"/>
              <a:buChar char="•"/>
            </a:pPr>
            <a:r>
              <a:rPr lang="fr-FR" dirty="0" smtClean="0">
                <a:latin typeface="+mj-lt"/>
                <a:cs typeface="Times New Roman" pitchFamily="18" charset="0"/>
              </a:rPr>
              <a:t>Passer à 3 sorties par semaine en </a:t>
            </a:r>
            <a:r>
              <a:rPr lang="fr-FR" b="1" dirty="0" smtClean="0">
                <a:latin typeface="+mj-lt"/>
                <a:cs typeface="Times New Roman" pitchFamily="18" charset="0"/>
              </a:rPr>
              <a:t>Avril</a:t>
            </a:r>
          </a:p>
          <a:p>
            <a:pPr marL="742950" lvl="1" indent="-285750">
              <a:buFont typeface="Arial" pitchFamily="34" charset="0"/>
              <a:buChar char="•"/>
            </a:pPr>
            <a:endParaRPr lang="fr-FR" b="1" dirty="0" smtClean="0">
              <a:latin typeface="+mj-lt"/>
              <a:cs typeface="Times New Roman" pitchFamily="18" charset="0"/>
            </a:endParaRPr>
          </a:p>
          <a:p>
            <a:pPr marL="742950" lvl="1" indent="-285750">
              <a:buFont typeface="Arial" pitchFamily="34" charset="0"/>
              <a:buChar char="•"/>
            </a:pPr>
            <a:r>
              <a:rPr lang="fr-FR" dirty="0" smtClean="0">
                <a:latin typeface="+mj-lt"/>
                <a:cs typeface="Times New Roman" pitchFamily="18" charset="0"/>
              </a:rPr>
              <a:t>Ajouter un peu de cross-training, vélo, nage, 1 h par semaine</a:t>
            </a:r>
          </a:p>
          <a:p>
            <a:pPr marL="742950" lvl="1" indent="-285750">
              <a:buFont typeface="Arial" pitchFamily="34" charset="0"/>
              <a:buChar char="•"/>
            </a:pPr>
            <a:endParaRPr lang="fr-FR" dirty="0" smtClean="0">
              <a:latin typeface="+mj-lt"/>
              <a:cs typeface="Times New Roman" pitchFamily="18" charset="0"/>
            </a:endParaRPr>
          </a:p>
          <a:p>
            <a:pPr marL="742950" lvl="1" indent="-285750">
              <a:buFont typeface="Arial" pitchFamily="34" charset="0"/>
              <a:buChar char="•"/>
            </a:pPr>
            <a:r>
              <a:rPr lang="fr-FR" dirty="0" smtClean="0">
                <a:latin typeface="+mj-lt"/>
                <a:cs typeface="Times New Roman" pitchFamily="18" charset="0"/>
              </a:rPr>
              <a:t>Semi-marathon Genève en </a:t>
            </a:r>
            <a:r>
              <a:rPr lang="fr-FR" b="1" dirty="0" smtClean="0">
                <a:latin typeface="+mj-lt"/>
                <a:cs typeface="Times New Roman" pitchFamily="18" charset="0"/>
              </a:rPr>
              <a:t>Mai</a:t>
            </a:r>
          </a:p>
          <a:p>
            <a:pPr marL="1200150" lvl="2" indent="-285750">
              <a:buFont typeface="Wingdings" pitchFamily="2" charset="2"/>
              <a:buChar char="ü"/>
            </a:pPr>
            <a:r>
              <a:rPr lang="fr-FR" dirty="0" smtClean="0">
                <a:latin typeface="+mj-lt"/>
                <a:cs typeface="Times New Roman" pitchFamily="18" charset="0"/>
              </a:rPr>
              <a:t>Attention ! Pas d’objectif de temps !</a:t>
            </a:r>
          </a:p>
          <a:p>
            <a:pPr marL="1200150" lvl="2" indent="-285750">
              <a:buFont typeface="Wingdings" pitchFamily="2" charset="2"/>
              <a:buChar char="ü"/>
            </a:pPr>
            <a:r>
              <a:rPr lang="fr-FR" dirty="0" smtClean="0">
                <a:latin typeface="+mj-lt"/>
                <a:cs typeface="Times New Roman" pitchFamily="18" charset="0"/>
              </a:rPr>
              <a:t>Tester sensations, ravitaillement, matériel</a:t>
            </a:r>
          </a:p>
          <a:p>
            <a:pPr marL="1200150" lvl="2" indent="-285750">
              <a:buFont typeface="Wingdings" pitchFamily="2" charset="2"/>
              <a:buChar char="ü"/>
            </a:pPr>
            <a:r>
              <a:rPr lang="fr-FR" dirty="0" smtClean="0">
                <a:latin typeface="+mj-lt"/>
                <a:cs typeface="Times New Roman" pitchFamily="18" charset="0"/>
              </a:rPr>
              <a:t>Courir à un rythme pour pouvoir faire le double</a:t>
            </a:r>
          </a:p>
          <a:p>
            <a:pPr marL="1200150" lvl="2" indent="-285750">
              <a:buFont typeface="Wingdings" pitchFamily="2" charset="2"/>
              <a:buChar char="ü"/>
            </a:pPr>
            <a:endParaRPr lang="fr-FR" dirty="0" smtClean="0">
              <a:latin typeface="+mj-lt"/>
              <a:cs typeface="Times New Roman" pitchFamily="18" charset="0"/>
            </a:endParaRPr>
          </a:p>
          <a:p>
            <a:pPr marL="742950" lvl="1" indent="-285750">
              <a:buFont typeface="Arial" pitchFamily="34" charset="0"/>
              <a:buChar char="•"/>
            </a:pPr>
            <a:r>
              <a:rPr lang="fr-FR" dirty="0" smtClean="0">
                <a:latin typeface="+mj-lt"/>
                <a:cs typeface="Times New Roman" pitchFamily="18" charset="0"/>
              </a:rPr>
              <a:t>Ensuite, faire un parcours de 2 h environ tous les mois</a:t>
            </a:r>
            <a:endParaRPr lang="fr-FR" dirty="0">
              <a:latin typeface="+mj-lt"/>
              <a:cs typeface="Times New Roman" pitchFamily="18" charset="0"/>
            </a:endParaRPr>
          </a:p>
        </p:txBody>
      </p:sp>
    </p:spTree>
    <p:extLst>
      <p:ext uri="{BB962C8B-B14F-4D97-AF65-F5344CB8AC3E}">
        <p14:creationId xmlns:p14="http://schemas.microsoft.com/office/powerpoint/2010/main" val="39818580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b="1" dirty="0" smtClean="0"/>
              <a:t>Et maintenant la préparation !</a:t>
            </a:r>
            <a:endParaRPr lang="fr-CH" dirty="0"/>
          </a:p>
        </p:txBody>
      </p:sp>
      <p:sp>
        <p:nvSpPr>
          <p:cNvPr id="3" name="TextBox 2"/>
          <p:cNvSpPr txBox="1"/>
          <p:nvPr/>
        </p:nvSpPr>
        <p:spPr>
          <a:xfrm>
            <a:off x="467544" y="1681638"/>
            <a:ext cx="8208912" cy="4339650"/>
          </a:xfrm>
          <a:prstGeom prst="rect">
            <a:avLst/>
          </a:prstGeom>
          <a:noFill/>
        </p:spPr>
        <p:txBody>
          <a:bodyPr wrap="square" rtlCol="0">
            <a:spAutoFit/>
          </a:bodyPr>
          <a:lstStyle/>
          <a:p>
            <a:pPr marL="342900" indent="-342900">
              <a:buFont typeface="Wingdings" pitchFamily="2" charset="2"/>
              <a:buChar char="Ø"/>
            </a:pPr>
            <a:r>
              <a:rPr lang="fr-FR" sz="2400" b="1" dirty="0" smtClean="0">
                <a:latin typeface="+mj-lt"/>
                <a:cs typeface="Times New Roman" pitchFamily="18" charset="0"/>
              </a:rPr>
              <a:t>Programme sur 6 mois</a:t>
            </a:r>
          </a:p>
          <a:p>
            <a:pPr lvl="1"/>
            <a:endParaRPr lang="fr-FR" dirty="0" smtClean="0">
              <a:latin typeface="+mj-lt"/>
              <a:cs typeface="Times New Roman" pitchFamily="18" charset="0"/>
            </a:endParaRPr>
          </a:p>
          <a:p>
            <a:pPr marL="742950" lvl="1" indent="-285750">
              <a:buFont typeface="Arial" pitchFamily="34" charset="0"/>
              <a:buChar char="•"/>
            </a:pPr>
            <a:r>
              <a:rPr lang="fr-FR" dirty="0" smtClean="0">
                <a:latin typeface="+mj-lt"/>
                <a:cs typeface="Times New Roman" pitchFamily="18" charset="0"/>
              </a:rPr>
              <a:t>Placer un </a:t>
            </a:r>
            <a:r>
              <a:rPr lang="fr-FR" b="1" dirty="0" smtClean="0">
                <a:latin typeface="+mj-lt"/>
                <a:cs typeface="Times New Roman" pitchFamily="18" charset="0"/>
              </a:rPr>
              <a:t>long </a:t>
            </a:r>
            <a:r>
              <a:rPr lang="fr-FR" b="1" dirty="0" err="1" smtClean="0">
                <a:latin typeface="+mj-lt"/>
                <a:cs typeface="Times New Roman" pitchFamily="18" charset="0"/>
              </a:rPr>
              <a:t>run</a:t>
            </a:r>
            <a:r>
              <a:rPr lang="fr-FR" b="1" dirty="0" smtClean="0">
                <a:latin typeface="+mj-lt"/>
                <a:cs typeface="Times New Roman" pitchFamily="18" charset="0"/>
              </a:rPr>
              <a:t> </a:t>
            </a:r>
            <a:r>
              <a:rPr lang="fr-FR" dirty="0" smtClean="0">
                <a:latin typeface="+mj-lt"/>
                <a:cs typeface="Times New Roman" pitchFamily="18" charset="0"/>
              </a:rPr>
              <a:t>(&gt; 30 k) dans les 3 mois avant (</a:t>
            </a:r>
            <a:r>
              <a:rPr lang="fr-FR" b="1" dirty="0" smtClean="0">
                <a:latin typeface="+mj-lt"/>
                <a:cs typeface="Times New Roman" pitchFamily="18" charset="0"/>
              </a:rPr>
              <a:t>Juillet</a:t>
            </a:r>
            <a:r>
              <a:rPr lang="fr-FR" dirty="0" smtClean="0">
                <a:latin typeface="+mj-lt"/>
                <a:cs typeface="Times New Roman" pitchFamily="18" charset="0"/>
              </a:rPr>
              <a:t>)</a:t>
            </a:r>
          </a:p>
          <a:p>
            <a:pPr marL="1200150" lvl="2" indent="-285750">
              <a:buFont typeface="Wingdings" pitchFamily="2" charset="2"/>
              <a:buChar char="ü"/>
            </a:pPr>
            <a:r>
              <a:rPr lang="fr-FR" dirty="0" smtClean="0">
                <a:latin typeface="+mj-lt"/>
                <a:cs typeface="Times New Roman" pitchFamily="18" charset="0"/>
              </a:rPr>
              <a:t>Aller chercher des sensations inconnues, se rapprocher de </a:t>
            </a:r>
            <a:r>
              <a:rPr lang="fr-FR" dirty="0" err="1" smtClean="0">
                <a:latin typeface="+mj-lt"/>
                <a:cs typeface="Times New Roman" pitchFamily="18" charset="0"/>
              </a:rPr>
              <a:t>l”horizon</a:t>
            </a:r>
            <a:r>
              <a:rPr lang="fr-FR" dirty="0" smtClean="0">
                <a:latin typeface="+mj-lt"/>
                <a:cs typeface="Times New Roman" pitchFamily="18" charset="0"/>
              </a:rPr>
              <a:t>”</a:t>
            </a:r>
          </a:p>
          <a:p>
            <a:pPr marL="1200150" lvl="2" indent="-285750">
              <a:buFont typeface="Wingdings" pitchFamily="2" charset="2"/>
              <a:buChar char="ü"/>
            </a:pPr>
            <a:r>
              <a:rPr lang="fr-FR" dirty="0" smtClean="0">
                <a:latin typeface="+mj-lt"/>
                <a:cs typeface="Times New Roman" pitchFamily="18" charset="0"/>
              </a:rPr>
              <a:t>Tester assez tôt au cas où il y ait un problème</a:t>
            </a:r>
          </a:p>
          <a:p>
            <a:pPr marL="1200150" lvl="2" indent="-285750">
              <a:buFont typeface="Wingdings" pitchFamily="2" charset="2"/>
              <a:buChar char="ü"/>
            </a:pPr>
            <a:r>
              <a:rPr lang="fr-FR" dirty="0" smtClean="0">
                <a:latin typeface="+mj-lt"/>
                <a:cs typeface="Times New Roman" pitchFamily="18" charset="0"/>
              </a:rPr>
              <a:t>Régler le problème</a:t>
            </a:r>
          </a:p>
          <a:p>
            <a:pPr marL="1200150" lvl="2" indent="-285750">
              <a:buFont typeface="Wingdings" pitchFamily="2" charset="2"/>
              <a:buChar char="ü"/>
            </a:pPr>
            <a:r>
              <a:rPr lang="fr-FR" dirty="0" err="1" smtClean="0">
                <a:latin typeface="+mj-lt"/>
                <a:cs typeface="Times New Roman" pitchFamily="18" charset="0"/>
              </a:rPr>
              <a:t>Re</a:t>
            </a:r>
            <a:r>
              <a:rPr lang="fr-FR" dirty="0" smtClean="0">
                <a:latin typeface="+mj-lt"/>
                <a:cs typeface="Times New Roman" pitchFamily="18" charset="0"/>
              </a:rPr>
              <a:t>-tester au max un mois avant</a:t>
            </a:r>
          </a:p>
          <a:p>
            <a:pPr marL="1200150" lvl="2" indent="-285750">
              <a:buFont typeface="Wingdings" pitchFamily="2" charset="2"/>
              <a:buChar char="ü"/>
            </a:pPr>
            <a:endParaRPr lang="fr-FR" dirty="0" smtClean="0">
              <a:latin typeface="+mj-lt"/>
              <a:cs typeface="Times New Roman" pitchFamily="18" charset="0"/>
            </a:endParaRPr>
          </a:p>
          <a:p>
            <a:pPr marL="742950" lvl="1" indent="-285750">
              <a:buFont typeface="Arial" pitchFamily="34" charset="0"/>
              <a:buChar char="•"/>
            </a:pPr>
            <a:r>
              <a:rPr lang="fr-FR" dirty="0" smtClean="0">
                <a:latin typeface="+mj-lt"/>
                <a:cs typeface="Times New Roman" pitchFamily="18" charset="0"/>
              </a:rPr>
              <a:t>Le dernier mois</a:t>
            </a:r>
          </a:p>
          <a:p>
            <a:pPr marL="1200150" lvl="2" indent="-285750">
              <a:buFont typeface="Wingdings" pitchFamily="2" charset="2"/>
              <a:buChar char="ü"/>
            </a:pPr>
            <a:r>
              <a:rPr lang="fr-FR" dirty="0" smtClean="0">
                <a:latin typeface="+mj-lt"/>
                <a:cs typeface="Times New Roman" pitchFamily="18" charset="0"/>
              </a:rPr>
              <a:t>Faire un mini-triathlon (</a:t>
            </a:r>
            <a:r>
              <a:rPr lang="fr-FR" b="1" dirty="0" smtClean="0">
                <a:latin typeface="+mj-lt"/>
                <a:cs typeface="Times New Roman" pitchFamily="18" charset="0"/>
              </a:rPr>
              <a:t>Août-Septembre</a:t>
            </a:r>
            <a:r>
              <a:rPr lang="fr-FR" dirty="0" smtClean="0">
                <a:latin typeface="+mj-lt"/>
                <a:cs typeface="Times New Roman" pitchFamily="18" charset="0"/>
              </a:rPr>
              <a:t>) avec ambiance familiale pour amortir son cross-training en s’amusant mais quand même avec un petit de goût de “course”</a:t>
            </a:r>
          </a:p>
          <a:p>
            <a:pPr marL="1200150" lvl="2" indent="-285750">
              <a:buFont typeface="Wingdings" pitchFamily="2" charset="2"/>
              <a:buChar char="ü"/>
            </a:pPr>
            <a:r>
              <a:rPr lang="fr-FR" dirty="0" smtClean="0">
                <a:latin typeface="+mj-lt"/>
                <a:cs typeface="Times New Roman" pitchFamily="18" charset="0"/>
              </a:rPr>
              <a:t>Tester la méthode du “Fractionné à la PS”</a:t>
            </a:r>
          </a:p>
          <a:p>
            <a:pPr marL="1200150" lvl="2" indent="-285750">
              <a:buFont typeface="Wingdings" pitchFamily="2" charset="2"/>
              <a:buChar char="ü"/>
            </a:pPr>
            <a:r>
              <a:rPr lang="fr-FR" dirty="0" smtClean="0">
                <a:latin typeface="+mj-lt"/>
                <a:cs typeface="Times New Roman" pitchFamily="18" charset="0"/>
              </a:rPr>
              <a:t>Ajuster son alimentation</a:t>
            </a:r>
          </a:p>
          <a:p>
            <a:pPr marL="1200150" lvl="2" indent="-285750">
              <a:buFont typeface="Arial" pitchFamily="34" charset="0"/>
              <a:buChar char="•"/>
            </a:pPr>
            <a:endParaRPr lang="fr-FR" dirty="0">
              <a:latin typeface="+mj-lt"/>
              <a:cs typeface="Times New Roman" pitchFamily="18" charset="0"/>
            </a:endParaRPr>
          </a:p>
        </p:txBody>
      </p:sp>
    </p:spTree>
    <p:extLst>
      <p:ext uri="{BB962C8B-B14F-4D97-AF65-F5344CB8AC3E}">
        <p14:creationId xmlns:p14="http://schemas.microsoft.com/office/powerpoint/2010/main" val="34453820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b="1" dirty="0" smtClean="0"/>
              <a:t>Le ravitaillement</a:t>
            </a:r>
            <a:endParaRPr lang="fr-CH" dirty="0"/>
          </a:p>
        </p:txBody>
      </p:sp>
      <p:sp>
        <p:nvSpPr>
          <p:cNvPr id="3" name="TextBox 2"/>
          <p:cNvSpPr txBox="1"/>
          <p:nvPr/>
        </p:nvSpPr>
        <p:spPr>
          <a:xfrm>
            <a:off x="416473" y="1810383"/>
            <a:ext cx="8208912" cy="1015663"/>
          </a:xfrm>
          <a:prstGeom prst="rect">
            <a:avLst/>
          </a:prstGeom>
          <a:noFill/>
        </p:spPr>
        <p:txBody>
          <a:bodyPr wrap="square" rtlCol="0">
            <a:spAutoFit/>
          </a:bodyPr>
          <a:lstStyle/>
          <a:p>
            <a:pPr marL="342900" indent="-342900">
              <a:buFont typeface="Wingdings" pitchFamily="2" charset="2"/>
              <a:buChar char="Ø"/>
            </a:pPr>
            <a:r>
              <a:rPr lang="fr-FR" sz="2400" dirty="0" smtClean="0">
                <a:latin typeface="+mj-lt"/>
                <a:cs typeface="Times New Roman" pitchFamily="18" charset="0"/>
              </a:rPr>
              <a:t>Pour 1h à 1h15 de course, un peu d’eau suffit</a:t>
            </a:r>
          </a:p>
          <a:p>
            <a:pPr marL="742950" lvl="1" indent="-285750">
              <a:buFont typeface="Arial" pitchFamily="34" charset="0"/>
              <a:buChar char="•"/>
            </a:pPr>
            <a:r>
              <a:rPr lang="fr-FR" dirty="0" smtClean="0">
                <a:latin typeface="+mj-lt"/>
                <a:cs typeface="Times New Roman" pitchFamily="18" charset="0"/>
              </a:rPr>
              <a:t>Ajuster entre 0.5l et 1litre en fonction de la personne et de la température</a:t>
            </a:r>
          </a:p>
          <a:p>
            <a:pPr marL="800100" lvl="1" indent="-342900">
              <a:buFont typeface="Wingdings" pitchFamily="2" charset="2"/>
              <a:buChar char="Ø"/>
            </a:pPr>
            <a:endParaRPr lang="fr-FR" i="1" dirty="0" smtClean="0">
              <a:latin typeface="+mj-lt"/>
              <a:cs typeface="Times New Roman" pitchFamily="18" charset="0"/>
            </a:endParaRPr>
          </a:p>
        </p:txBody>
      </p:sp>
    </p:spTree>
    <p:extLst>
      <p:ext uri="{BB962C8B-B14F-4D97-AF65-F5344CB8AC3E}">
        <p14:creationId xmlns:p14="http://schemas.microsoft.com/office/powerpoint/2010/main" val="26574433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b="1" dirty="0" smtClean="0"/>
              <a:t>Le ravitaillement</a:t>
            </a:r>
            <a:endParaRPr lang="fr-CH" dirty="0"/>
          </a:p>
        </p:txBody>
      </p:sp>
      <p:sp>
        <p:nvSpPr>
          <p:cNvPr id="3" name="TextBox 2"/>
          <p:cNvSpPr txBox="1"/>
          <p:nvPr/>
        </p:nvSpPr>
        <p:spPr>
          <a:xfrm>
            <a:off x="395536" y="1526589"/>
            <a:ext cx="8208912" cy="4062651"/>
          </a:xfrm>
          <a:prstGeom prst="rect">
            <a:avLst/>
          </a:prstGeom>
          <a:noFill/>
        </p:spPr>
        <p:txBody>
          <a:bodyPr wrap="square" rtlCol="0">
            <a:spAutoFit/>
          </a:bodyPr>
          <a:lstStyle/>
          <a:p>
            <a:pPr marL="342900" indent="-342900">
              <a:buFont typeface="Wingdings" pitchFamily="2" charset="2"/>
              <a:buChar char="Ø"/>
            </a:pPr>
            <a:r>
              <a:rPr lang="fr-FR" sz="2400" u="sng" dirty="0" err="1" smtClean="0">
                <a:latin typeface="+mj-lt"/>
                <a:cs typeface="Times New Roman" pitchFamily="18" charset="0"/>
              </a:rPr>
              <a:t>Au-dela</a:t>
            </a:r>
            <a:r>
              <a:rPr lang="fr-FR" sz="2400" u="sng" dirty="0" smtClean="0">
                <a:latin typeface="+mj-lt"/>
                <a:cs typeface="Times New Roman" pitchFamily="18" charset="0"/>
              </a:rPr>
              <a:t> de 1h/1h15, le ravitaillement est  impératif !</a:t>
            </a:r>
          </a:p>
          <a:p>
            <a:pPr marL="342900" indent="-342900">
              <a:buFont typeface="Wingdings" pitchFamily="2" charset="2"/>
              <a:buChar char="Ø"/>
            </a:pPr>
            <a:endParaRPr lang="fr-FR" dirty="0" smtClean="0">
              <a:latin typeface="+mj-lt"/>
              <a:cs typeface="Times New Roman" pitchFamily="18" charset="0"/>
            </a:endParaRPr>
          </a:p>
          <a:p>
            <a:pPr marL="742950" lvl="1" indent="-285750">
              <a:buFont typeface="Arial" pitchFamily="34" charset="0"/>
              <a:buChar char="•"/>
            </a:pPr>
            <a:r>
              <a:rPr lang="fr-FR" dirty="0" smtClean="0">
                <a:latin typeface="+mj-lt"/>
                <a:cs typeface="Times New Roman" pitchFamily="18" charset="0"/>
              </a:rPr>
              <a:t>La déshydratation est contre-productive et dangereuse !</a:t>
            </a:r>
          </a:p>
          <a:p>
            <a:pPr marL="742950" lvl="1" indent="-285750">
              <a:buFont typeface="Arial" pitchFamily="34" charset="0"/>
              <a:buChar char="•"/>
            </a:pPr>
            <a:endParaRPr lang="fr-FR" dirty="0" smtClean="0">
              <a:latin typeface="+mj-lt"/>
              <a:cs typeface="Times New Roman" pitchFamily="18" charset="0"/>
            </a:endParaRPr>
          </a:p>
          <a:p>
            <a:pPr marL="742950" lvl="1" indent="-285750">
              <a:buFont typeface="Arial" pitchFamily="34" charset="0"/>
              <a:buChar char="•"/>
            </a:pPr>
            <a:r>
              <a:rPr lang="fr-FR" dirty="0" smtClean="0">
                <a:latin typeface="+mj-lt"/>
                <a:cs typeface="Times New Roman" pitchFamily="18" charset="0"/>
              </a:rPr>
              <a:t>Il faut restaurer:</a:t>
            </a:r>
          </a:p>
          <a:p>
            <a:pPr marL="1200150" lvl="2" indent="-285750">
              <a:buFont typeface="Wingdings" pitchFamily="2" charset="2"/>
              <a:buChar char="ü"/>
            </a:pPr>
            <a:r>
              <a:rPr lang="fr-FR" dirty="0" smtClean="0">
                <a:latin typeface="+mj-lt"/>
                <a:cs typeface="Times New Roman" pitchFamily="18" charset="0"/>
              </a:rPr>
              <a:t>Le volume</a:t>
            </a:r>
          </a:p>
          <a:p>
            <a:pPr marL="1200150" lvl="2" indent="-285750">
              <a:buFont typeface="Wingdings" pitchFamily="2" charset="2"/>
              <a:buChar char="ü"/>
            </a:pPr>
            <a:r>
              <a:rPr lang="fr-FR" dirty="0" smtClean="0">
                <a:latin typeface="+mj-lt"/>
                <a:cs typeface="Times New Roman" pitchFamily="18" charset="0"/>
              </a:rPr>
              <a:t>Les sels</a:t>
            </a:r>
          </a:p>
          <a:p>
            <a:pPr marL="1200150" lvl="2" indent="-285750">
              <a:buFont typeface="Wingdings" pitchFamily="2" charset="2"/>
              <a:buChar char="ü"/>
            </a:pPr>
            <a:r>
              <a:rPr lang="fr-FR" dirty="0" smtClean="0">
                <a:latin typeface="+mj-lt"/>
                <a:cs typeface="Times New Roman" pitchFamily="18" charset="0"/>
              </a:rPr>
              <a:t>L’énergie</a:t>
            </a:r>
          </a:p>
          <a:p>
            <a:pPr marL="1200150" lvl="2" indent="-285750">
              <a:buFont typeface="Wingdings" pitchFamily="2" charset="2"/>
              <a:buChar char="ü"/>
            </a:pPr>
            <a:endParaRPr lang="fr-FR" dirty="0" smtClean="0">
              <a:latin typeface="+mj-lt"/>
              <a:cs typeface="Times New Roman" pitchFamily="18" charset="0"/>
            </a:endParaRPr>
          </a:p>
          <a:p>
            <a:pPr marL="742950" lvl="1" indent="-285750">
              <a:buFont typeface="Arial" pitchFamily="34" charset="0"/>
              <a:buChar char="•"/>
            </a:pPr>
            <a:r>
              <a:rPr lang="fr-FR" dirty="0" smtClean="0">
                <a:latin typeface="+mj-lt"/>
                <a:cs typeface="Times New Roman" pitchFamily="18" charset="0"/>
              </a:rPr>
              <a:t>Sous quelle forme ?</a:t>
            </a:r>
          </a:p>
          <a:p>
            <a:pPr marL="1200150" lvl="2" indent="-285750">
              <a:buFont typeface="Wingdings" pitchFamily="2" charset="2"/>
              <a:buChar char="ü"/>
            </a:pPr>
            <a:r>
              <a:rPr lang="fr-FR" dirty="0" smtClean="0">
                <a:latin typeface="+mj-lt"/>
                <a:cs typeface="Times New Roman" pitchFamily="18" charset="0"/>
              </a:rPr>
              <a:t>Boisson d’effort indispensable (tester, effet secondaires)</a:t>
            </a:r>
          </a:p>
          <a:p>
            <a:pPr marL="1200150" lvl="2" indent="-285750">
              <a:buFont typeface="Wingdings" pitchFamily="2" charset="2"/>
              <a:buChar char="ü"/>
            </a:pPr>
            <a:r>
              <a:rPr lang="fr-FR" dirty="0" smtClean="0">
                <a:latin typeface="+mj-lt"/>
                <a:cs typeface="Times New Roman" pitchFamily="18" charset="0"/>
              </a:rPr>
              <a:t>Gels et barres de suppléments (tester aussi)</a:t>
            </a:r>
          </a:p>
          <a:p>
            <a:pPr marL="1200150" lvl="2" indent="-285750">
              <a:buFont typeface="Wingdings" pitchFamily="2" charset="2"/>
              <a:buChar char="ü"/>
            </a:pPr>
            <a:r>
              <a:rPr lang="fr-FR" dirty="0" smtClean="0">
                <a:latin typeface="+mj-lt"/>
                <a:cs typeface="Times New Roman" pitchFamily="18" charset="0"/>
              </a:rPr>
              <a:t>Pas vraiment de risque de surdosage</a:t>
            </a:r>
          </a:p>
          <a:p>
            <a:pPr marL="1200150" lvl="2" indent="-285750">
              <a:buFont typeface="Wingdings" pitchFamily="2" charset="2"/>
              <a:buChar char="ü"/>
            </a:pPr>
            <a:endParaRPr lang="fr-FR" dirty="0" smtClean="0">
              <a:latin typeface="+mj-lt"/>
              <a:cs typeface="Times New Roman" pitchFamily="18" charset="0"/>
            </a:endParaRPr>
          </a:p>
        </p:txBody>
      </p:sp>
    </p:spTree>
    <p:extLst>
      <p:ext uri="{BB962C8B-B14F-4D97-AF65-F5344CB8AC3E}">
        <p14:creationId xmlns:p14="http://schemas.microsoft.com/office/powerpoint/2010/main" val="7958930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b="1" dirty="0" smtClean="0"/>
              <a:t>Le ravitaillement</a:t>
            </a:r>
            <a:endParaRPr lang="fr-CH" dirty="0"/>
          </a:p>
        </p:txBody>
      </p:sp>
      <p:sp>
        <p:nvSpPr>
          <p:cNvPr id="3" name="TextBox 2"/>
          <p:cNvSpPr txBox="1"/>
          <p:nvPr/>
        </p:nvSpPr>
        <p:spPr>
          <a:xfrm>
            <a:off x="323528" y="1340768"/>
            <a:ext cx="8208912" cy="5447645"/>
          </a:xfrm>
          <a:prstGeom prst="rect">
            <a:avLst/>
          </a:prstGeom>
          <a:noFill/>
        </p:spPr>
        <p:txBody>
          <a:bodyPr wrap="square" rtlCol="0">
            <a:spAutoFit/>
          </a:bodyPr>
          <a:lstStyle/>
          <a:p>
            <a:pPr marL="342900" indent="-342900">
              <a:buFont typeface="Wingdings" pitchFamily="2" charset="2"/>
              <a:buChar char="Ø"/>
            </a:pPr>
            <a:r>
              <a:rPr lang="fr-FR" sz="2400" u="sng" dirty="0" err="1" smtClean="0">
                <a:latin typeface="+mj-lt"/>
                <a:cs typeface="Times New Roman" pitchFamily="18" charset="0"/>
              </a:rPr>
              <a:t>Au-dela</a:t>
            </a:r>
            <a:r>
              <a:rPr lang="fr-FR" sz="2400" u="sng" dirty="0" smtClean="0">
                <a:latin typeface="+mj-lt"/>
                <a:cs typeface="Times New Roman" pitchFamily="18" charset="0"/>
              </a:rPr>
              <a:t> de 1h/1h15, le ravitaillement est  impératif !</a:t>
            </a:r>
          </a:p>
          <a:p>
            <a:pPr lvl="2"/>
            <a:endParaRPr lang="fr-FR" dirty="0" smtClean="0">
              <a:latin typeface="+mj-lt"/>
              <a:cs typeface="Times New Roman" pitchFamily="18" charset="0"/>
            </a:endParaRPr>
          </a:p>
          <a:p>
            <a:pPr marL="742950" lvl="1" indent="-285750">
              <a:buFont typeface="Arial" pitchFamily="34" charset="0"/>
              <a:buChar char="•"/>
            </a:pPr>
            <a:r>
              <a:rPr lang="fr-FR" dirty="0" smtClean="0">
                <a:latin typeface="+mj-lt"/>
                <a:cs typeface="Times New Roman" pitchFamily="18" charset="0"/>
              </a:rPr>
              <a:t>Quelle fréquence ?</a:t>
            </a:r>
          </a:p>
          <a:p>
            <a:pPr marL="742950" lvl="1" indent="-285750">
              <a:buFont typeface="Arial" pitchFamily="34" charset="0"/>
              <a:buChar char="•"/>
            </a:pPr>
            <a:endParaRPr lang="fr-FR" dirty="0" smtClean="0">
              <a:latin typeface="+mj-lt"/>
              <a:cs typeface="Times New Roman" pitchFamily="18" charset="0"/>
            </a:endParaRPr>
          </a:p>
          <a:p>
            <a:pPr marL="1200150" lvl="2" indent="-285750">
              <a:buFont typeface="Wingdings" pitchFamily="2" charset="2"/>
              <a:buChar char="ü"/>
            </a:pPr>
            <a:r>
              <a:rPr lang="fr-FR" dirty="0" smtClean="0">
                <a:latin typeface="+mj-lt"/>
                <a:cs typeface="Times New Roman" pitchFamily="18" charset="0"/>
              </a:rPr>
              <a:t>A chaque </a:t>
            </a:r>
            <a:r>
              <a:rPr lang="fr-FR" dirty="0" err="1" smtClean="0">
                <a:latin typeface="+mj-lt"/>
                <a:cs typeface="Times New Roman" pitchFamily="18" charset="0"/>
              </a:rPr>
              <a:t>walk</a:t>
            </a:r>
            <a:r>
              <a:rPr lang="fr-FR" dirty="0" smtClean="0">
                <a:latin typeface="+mj-lt"/>
                <a:cs typeface="Times New Roman" pitchFamily="18" charset="0"/>
              </a:rPr>
              <a:t>-break, dès le premier !</a:t>
            </a:r>
          </a:p>
          <a:p>
            <a:pPr marL="1200150" lvl="2" indent="-285750">
              <a:buFont typeface="Wingdings" pitchFamily="2" charset="2"/>
              <a:buChar char="ü"/>
            </a:pPr>
            <a:endParaRPr lang="fr-FR" dirty="0" smtClean="0">
              <a:latin typeface="+mj-lt"/>
              <a:cs typeface="Times New Roman" pitchFamily="18" charset="0"/>
            </a:endParaRPr>
          </a:p>
          <a:p>
            <a:pPr marL="1200150" lvl="2" indent="-285750">
              <a:buFont typeface="Wingdings" pitchFamily="2" charset="2"/>
              <a:buChar char="ü"/>
            </a:pPr>
            <a:r>
              <a:rPr lang="fr-FR" dirty="0" smtClean="0">
                <a:latin typeface="+mj-lt"/>
                <a:cs typeface="Times New Roman" pitchFamily="18" charset="0"/>
              </a:rPr>
              <a:t>Attention, la course est un stress &gt; ralentissement de la digestion</a:t>
            </a:r>
          </a:p>
          <a:p>
            <a:pPr marL="1200150" lvl="2" indent="-285750">
              <a:buFont typeface="Wingdings" pitchFamily="2" charset="2"/>
              <a:buChar char="ü"/>
            </a:pPr>
            <a:endParaRPr lang="fr-FR" dirty="0" smtClean="0">
              <a:latin typeface="+mj-lt"/>
              <a:cs typeface="Times New Roman" pitchFamily="18" charset="0"/>
            </a:endParaRPr>
          </a:p>
          <a:p>
            <a:pPr marL="1200150" lvl="2" indent="-285750">
              <a:buFont typeface="Wingdings" pitchFamily="2" charset="2"/>
              <a:buChar char="ü"/>
            </a:pPr>
            <a:r>
              <a:rPr lang="fr-FR" dirty="0" smtClean="0">
                <a:latin typeface="+mj-lt"/>
                <a:cs typeface="Times New Roman" pitchFamily="18" charset="0"/>
              </a:rPr>
              <a:t>5 à 10 gorgées en fonction de la température (attention à la surcharge de l’estomac)</a:t>
            </a:r>
          </a:p>
          <a:p>
            <a:pPr marL="1200150" lvl="2" indent="-285750">
              <a:buFont typeface="Wingdings" pitchFamily="2" charset="2"/>
              <a:buChar char="ü"/>
            </a:pPr>
            <a:endParaRPr lang="fr-FR" dirty="0" smtClean="0">
              <a:latin typeface="+mj-lt"/>
              <a:cs typeface="Times New Roman" pitchFamily="18" charset="0"/>
            </a:endParaRPr>
          </a:p>
          <a:p>
            <a:pPr marL="1200150" lvl="2" indent="-285750">
              <a:buFont typeface="Wingdings" pitchFamily="2" charset="2"/>
              <a:buChar char="ü"/>
            </a:pPr>
            <a:r>
              <a:rPr lang="fr-FR" dirty="0" smtClean="0">
                <a:latin typeface="+mj-lt"/>
                <a:cs typeface="Times New Roman" pitchFamily="18" charset="0"/>
              </a:rPr>
              <a:t>Mais attention aussi car signes de déshydratation en course arrivent toujours trop tard</a:t>
            </a:r>
          </a:p>
          <a:p>
            <a:pPr marL="1200150" lvl="2" indent="-285750">
              <a:buFont typeface="Wingdings" pitchFamily="2" charset="2"/>
              <a:buChar char="ü"/>
            </a:pPr>
            <a:endParaRPr lang="fr-FR" dirty="0" smtClean="0">
              <a:latin typeface="+mj-lt"/>
              <a:cs typeface="Times New Roman" pitchFamily="18" charset="0"/>
            </a:endParaRPr>
          </a:p>
          <a:p>
            <a:pPr marL="1200150" lvl="2" indent="-285750">
              <a:buFont typeface="Wingdings" pitchFamily="2" charset="2"/>
              <a:buChar char="ü"/>
            </a:pPr>
            <a:r>
              <a:rPr lang="fr-FR" dirty="0" smtClean="0">
                <a:latin typeface="+mj-lt"/>
                <a:cs typeface="Times New Roman" pitchFamily="18" charset="0"/>
              </a:rPr>
              <a:t>Connaitre les premiers signes, par exemple frissons, augmentation de la FC pour le même effort </a:t>
            </a:r>
          </a:p>
          <a:p>
            <a:pPr marL="1200150" lvl="2" indent="-285750">
              <a:buFont typeface="Wingdings" pitchFamily="2" charset="2"/>
              <a:buChar char="ü"/>
            </a:pPr>
            <a:endParaRPr lang="fr-FR" dirty="0" smtClean="0">
              <a:latin typeface="+mj-lt"/>
              <a:cs typeface="Times New Roman" pitchFamily="18" charset="0"/>
            </a:endParaRPr>
          </a:p>
          <a:p>
            <a:pPr marL="1200150" lvl="2" indent="-285750">
              <a:buFont typeface="Wingdings" pitchFamily="2" charset="2"/>
              <a:buChar char="ü"/>
            </a:pPr>
            <a:r>
              <a:rPr lang="fr-FR" dirty="0" smtClean="0">
                <a:latin typeface="+mj-lt"/>
                <a:cs typeface="Times New Roman" pitchFamily="18" charset="0"/>
              </a:rPr>
              <a:t>Gel ou barre toutes les 45-60 min</a:t>
            </a:r>
          </a:p>
          <a:p>
            <a:pPr marL="1257300" lvl="2" indent="-342900">
              <a:buFont typeface="Wingdings" pitchFamily="2" charset="2"/>
              <a:buChar char="Ø"/>
            </a:pPr>
            <a:endParaRPr lang="fr-FR" dirty="0">
              <a:latin typeface="+mj-lt"/>
              <a:cs typeface="Times New Roman" pitchFamily="18" charset="0"/>
            </a:endParaRPr>
          </a:p>
        </p:txBody>
      </p:sp>
    </p:spTree>
    <p:extLst>
      <p:ext uri="{BB962C8B-B14F-4D97-AF65-F5344CB8AC3E}">
        <p14:creationId xmlns:p14="http://schemas.microsoft.com/office/powerpoint/2010/main" val="16754882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b="1" dirty="0" smtClean="0"/>
              <a:t>La boisson</a:t>
            </a:r>
            <a:endParaRPr lang="fr-CH" dirty="0"/>
          </a:p>
        </p:txBody>
      </p:sp>
      <p:sp>
        <p:nvSpPr>
          <p:cNvPr id="3" name="TextBox 2"/>
          <p:cNvSpPr txBox="1"/>
          <p:nvPr/>
        </p:nvSpPr>
        <p:spPr>
          <a:xfrm>
            <a:off x="107504" y="1196752"/>
            <a:ext cx="6768752" cy="5509200"/>
          </a:xfrm>
          <a:prstGeom prst="rect">
            <a:avLst/>
          </a:prstGeom>
          <a:noFill/>
        </p:spPr>
        <p:txBody>
          <a:bodyPr wrap="square" rtlCol="0">
            <a:spAutoFit/>
          </a:bodyPr>
          <a:lstStyle/>
          <a:p>
            <a:pPr marL="285750" indent="-285750">
              <a:buFont typeface="Wingdings" pitchFamily="2" charset="2"/>
              <a:buChar char="Ø"/>
            </a:pPr>
            <a:r>
              <a:rPr lang="fr-CH" sz="1600" dirty="0">
                <a:latin typeface="+mj-lt"/>
                <a:cs typeface="Times New Roman" pitchFamily="18" charset="0"/>
              </a:rPr>
              <a:t>Optimiser l'hydratation grâce à sa faible osmolarité isotonique et à son dosage exclusif en électrolytes et </a:t>
            </a:r>
            <a:r>
              <a:rPr lang="fr-CH" sz="1600" dirty="0" smtClean="0">
                <a:latin typeface="+mj-lt"/>
                <a:cs typeface="Times New Roman" pitchFamily="18" charset="0"/>
              </a:rPr>
              <a:t>minéraux</a:t>
            </a:r>
          </a:p>
          <a:p>
            <a:pPr marL="285750" indent="-285750">
              <a:buFont typeface="Wingdings" pitchFamily="2" charset="2"/>
              <a:buChar char="Ø"/>
            </a:pPr>
            <a:endParaRPr lang="fr-CH" sz="1600" dirty="0">
              <a:latin typeface="+mj-lt"/>
              <a:cs typeface="Times New Roman" pitchFamily="18" charset="0"/>
            </a:endParaRPr>
          </a:p>
          <a:p>
            <a:pPr marL="285750" indent="-285750">
              <a:buFont typeface="Wingdings" pitchFamily="2" charset="2"/>
              <a:buChar char="Ø"/>
            </a:pPr>
            <a:r>
              <a:rPr lang="fr-CH" sz="1600" dirty="0">
                <a:latin typeface="+mj-lt"/>
                <a:cs typeface="Times New Roman" pitchFamily="18" charset="0"/>
              </a:rPr>
              <a:t>Tamponner la production d'acides au cours de l'effort et ainsi faciliter la </a:t>
            </a:r>
            <a:r>
              <a:rPr lang="fr-CH" sz="1600" dirty="0" smtClean="0">
                <a:latin typeface="+mj-lt"/>
                <a:cs typeface="Times New Roman" pitchFamily="18" charset="0"/>
              </a:rPr>
              <a:t>récupération</a:t>
            </a:r>
          </a:p>
          <a:p>
            <a:pPr marL="285750" indent="-285750">
              <a:buFont typeface="Wingdings" pitchFamily="2" charset="2"/>
              <a:buChar char="Ø"/>
            </a:pPr>
            <a:endParaRPr lang="fr-CH" sz="1600" dirty="0">
              <a:latin typeface="+mj-lt"/>
              <a:cs typeface="Times New Roman" pitchFamily="18" charset="0"/>
            </a:endParaRPr>
          </a:p>
          <a:p>
            <a:pPr marL="285750" indent="-285750">
              <a:buFont typeface="Wingdings" pitchFamily="2" charset="2"/>
              <a:buChar char="Ø"/>
            </a:pPr>
            <a:r>
              <a:rPr lang="fr-CH" sz="1600" dirty="0">
                <a:latin typeface="+mj-lt"/>
                <a:cs typeface="Times New Roman" pitchFamily="18" charset="0"/>
              </a:rPr>
              <a:t>Compenser les dépenses énergétiques au cours de l'effort grâce à un apport de glucides à assimilation différée et de cofacteurs indispensables à leur bonne </a:t>
            </a:r>
            <a:r>
              <a:rPr lang="fr-CH" sz="1600" dirty="0" smtClean="0">
                <a:latin typeface="+mj-lt"/>
                <a:cs typeface="Times New Roman" pitchFamily="18" charset="0"/>
              </a:rPr>
              <a:t>utilisation</a:t>
            </a:r>
          </a:p>
          <a:p>
            <a:pPr marL="285750" indent="-285750">
              <a:buFont typeface="Wingdings" pitchFamily="2" charset="2"/>
              <a:buChar char="Ø"/>
            </a:pPr>
            <a:endParaRPr lang="fr-CH" sz="1600" dirty="0">
              <a:latin typeface="+mj-lt"/>
              <a:cs typeface="Times New Roman" pitchFamily="18" charset="0"/>
            </a:endParaRPr>
          </a:p>
          <a:p>
            <a:pPr marL="285750" indent="-285750">
              <a:buFont typeface="Wingdings" pitchFamily="2" charset="2"/>
              <a:buChar char="Ø"/>
            </a:pPr>
            <a:r>
              <a:rPr lang="fr-CH" sz="1600" dirty="0">
                <a:latin typeface="+mj-lt"/>
                <a:cs typeface="Times New Roman" pitchFamily="18" charset="0"/>
              </a:rPr>
              <a:t>Favoriser le confort digestif grâce à sa formule </a:t>
            </a:r>
            <a:r>
              <a:rPr lang="fr-CH" sz="1600" dirty="0" smtClean="0">
                <a:latin typeface="+mj-lt"/>
                <a:cs typeface="Times New Roman" pitchFamily="18" charset="0"/>
              </a:rPr>
              <a:t>innovante</a:t>
            </a:r>
          </a:p>
          <a:p>
            <a:pPr marL="285750" indent="-285750">
              <a:buFont typeface="Wingdings" pitchFamily="2" charset="2"/>
              <a:buChar char="Ø"/>
            </a:pPr>
            <a:endParaRPr lang="fr-CH" sz="1600" dirty="0">
              <a:latin typeface="+mj-lt"/>
              <a:cs typeface="Times New Roman" pitchFamily="18" charset="0"/>
            </a:endParaRPr>
          </a:p>
          <a:p>
            <a:pPr marL="285750" indent="-285750">
              <a:buFont typeface="Wingdings" pitchFamily="2" charset="2"/>
              <a:buChar char="Ø"/>
            </a:pPr>
            <a:r>
              <a:rPr lang="fr-CH" sz="1600" dirty="0">
                <a:latin typeface="+mj-lt"/>
                <a:cs typeface="Times New Roman" pitchFamily="18" charset="0"/>
              </a:rPr>
              <a:t>Lutter contre les dégradations musculaires et la fatigue centrale à l'effort grâce aux hydrolysats de protéines riches en BCAA (</a:t>
            </a:r>
            <a:r>
              <a:rPr lang="fr-CH" sz="1600" dirty="0" err="1">
                <a:latin typeface="+mj-lt"/>
                <a:cs typeface="Times New Roman" pitchFamily="18" charset="0"/>
              </a:rPr>
              <a:t>Branched</a:t>
            </a:r>
            <a:r>
              <a:rPr lang="fr-CH" sz="1600" dirty="0">
                <a:latin typeface="+mj-lt"/>
                <a:cs typeface="Times New Roman" pitchFamily="18" charset="0"/>
              </a:rPr>
              <a:t> Chain </a:t>
            </a:r>
            <a:r>
              <a:rPr lang="fr-CH" sz="1600" dirty="0" err="1">
                <a:latin typeface="+mj-lt"/>
                <a:cs typeface="Times New Roman" pitchFamily="18" charset="0"/>
              </a:rPr>
              <a:t>Amino</a:t>
            </a:r>
            <a:r>
              <a:rPr lang="fr-CH" sz="1600" dirty="0">
                <a:latin typeface="+mj-lt"/>
                <a:cs typeface="Times New Roman" pitchFamily="18" charset="0"/>
              </a:rPr>
              <a:t> </a:t>
            </a:r>
            <a:r>
              <a:rPr lang="fr-CH" sz="1600" dirty="0" err="1">
                <a:latin typeface="+mj-lt"/>
                <a:cs typeface="Times New Roman" pitchFamily="18" charset="0"/>
              </a:rPr>
              <a:t>Acids</a:t>
            </a:r>
            <a:r>
              <a:rPr lang="fr-CH" sz="1600" dirty="0">
                <a:latin typeface="+mj-lt"/>
                <a:cs typeface="Times New Roman" pitchFamily="18" charset="0"/>
              </a:rPr>
              <a:t>) de haute </a:t>
            </a:r>
            <a:r>
              <a:rPr lang="fr-CH" sz="1600" dirty="0" smtClean="0">
                <a:latin typeface="+mj-lt"/>
                <a:cs typeface="Times New Roman" pitchFamily="18" charset="0"/>
              </a:rPr>
              <a:t>digestibilité</a:t>
            </a:r>
          </a:p>
          <a:p>
            <a:pPr marL="285750" indent="-285750">
              <a:buFont typeface="Wingdings" pitchFamily="2" charset="2"/>
              <a:buChar char="Ø"/>
            </a:pPr>
            <a:endParaRPr lang="fr-CH" sz="1600" dirty="0">
              <a:latin typeface="+mj-lt"/>
              <a:cs typeface="Times New Roman" pitchFamily="18" charset="0"/>
            </a:endParaRPr>
          </a:p>
          <a:p>
            <a:pPr marL="285750" indent="-285750">
              <a:buFont typeface="Wingdings" pitchFamily="2" charset="2"/>
              <a:buChar char="Ø"/>
            </a:pPr>
            <a:r>
              <a:rPr lang="fr-CH" sz="1600" dirty="0">
                <a:latin typeface="+mj-lt"/>
                <a:cs typeface="Times New Roman" pitchFamily="18" charset="0"/>
              </a:rPr>
              <a:t>Compenser les pertes sudorales en minéraux (sodium, potassium, chlore, magnésium, calcium) et oligoéléments (molybdène, manganèse, cuivre, zinc, sélénium</a:t>
            </a:r>
            <a:r>
              <a:rPr lang="fr-CH" sz="1600" dirty="0" smtClean="0">
                <a:latin typeface="+mj-lt"/>
                <a:cs typeface="Times New Roman" pitchFamily="18" charset="0"/>
              </a:rPr>
              <a:t>)</a:t>
            </a:r>
          </a:p>
          <a:p>
            <a:pPr marL="285750" indent="-285750">
              <a:buFont typeface="Wingdings" pitchFamily="2" charset="2"/>
              <a:buChar char="Ø"/>
            </a:pPr>
            <a:endParaRPr lang="fr-CH" sz="1600" dirty="0">
              <a:latin typeface="+mj-lt"/>
              <a:cs typeface="Times New Roman" pitchFamily="18" charset="0"/>
            </a:endParaRPr>
          </a:p>
          <a:p>
            <a:pPr marL="285750" indent="-285750">
              <a:buFont typeface="Wingdings" pitchFamily="2" charset="2"/>
              <a:buChar char="Ø"/>
            </a:pPr>
            <a:r>
              <a:rPr lang="fr-CH" sz="1600" dirty="0">
                <a:latin typeface="+mj-lt"/>
                <a:cs typeface="Times New Roman" pitchFamily="18" charset="0"/>
              </a:rPr>
              <a:t>Lutter contre le stress oxydatif (zinc, cuivre, manganèse, sélénium, vitamines C et E) responsable du vieillissement cellulaire</a:t>
            </a:r>
            <a:r>
              <a:rPr lang="fr-CH" sz="1600" dirty="0" smtClean="0">
                <a:latin typeface="+mj-lt"/>
                <a:cs typeface="Times New Roman" pitchFamily="18" charset="0"/>
              </a:rPr>
              <a:t>.</a:t>
            </a:r>
            <a:endParaRPr lang="fr-CH" sz="1600" dirty="0">
              <a:latin typeface="+mj-lt"/>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1988840"/>
            <a:ext cx="1911846" cy="2346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092280" y="4653136"/>
            <a:ext cx="1861407" cy="1415772"/>
          </a:xfrm>
          <a:prstGeom prst="rect">
            <a:avLst/>
          </a:prstGeom>
        </p:spPr>
        <p:txBody>
          <a:bodyPr wrap="none">
            <a:spAutoFit/>
          </a:bodyPr>
          <a:lstStyle/>
          <a:p>
            <a:pPr algn="ctr"/>
            <a:r>
              <a:rPr lang="fr-CH" sz="2000" b="1" dirty="0" smtClean="0">
                <a:latin typeface="Times New Roman" pitchFamily="18" charset="0"/>
                <a:cs typeface="Times New Roman" pitchFamily="18" charset="0"/>
              </a:rPr>
              <a:t>En pharmacie</a:t>
            </a:r>
          </a:p>
          <a:p>
            <a:pPr algn="ctr"/>
            <a:endParaRPr lang="fr-CH" b="1" dirty="0" smtClean="0">
              <a:latin typeface="Times New Roman" pitchFamily="18" charset="0"/>
              <a:cs typeface="Times New Roman" pitchFamily="18" charset="0"/>
            </a:endParaRPr>
          </a:p>
          <a:p>
            <a:pPr algn="ctr"/>
            <a:r>
              <a:rPr lang="fr-CH" sz="1600" b="1" i="1" dirty="0" smtClean="0">
                <a:latin typeface="Times New Roman" pitchFamily="18" charset="0"/>
                <a:cs typeface="Times New Roman" pitchFamily="18" charset="0"/>
              </a:rPr>
              <a:t>20 à 50%</a:t>
            </a:r>
          </a:p>
          <a:p>
            <a:pPr algn="ctr"/>
            <a:r>
              <a:rPr lang="en-US" sz="1600" b="1" i="1" dirty="0" err="1" smtClean="0">
                <a:latin typeface="Times New Roman" pitchFamily="18" charset="0"/>
                <a:cs typeface="Times New Roman" pitchFamily="18" charset="0"/>
              </a:rPr>
              <a:t>Moins</a:t>
            </a:r>
            <a:r>
              <a:rPr lang="en-US" sz="1600" b="1" i="1" dirty="0" smtClean="0">
                <a:latin typeface="Times New Roman" pitchFamily="18" charset="0"/>
                <a:cs typeface="Times New Roman" pitchFamily="18" charset="0"/>
              </a:rPr>
              <a:t> </a:t>
            </a:r>
            <a:r>
              <a:rPr lang="en-US" sz="1600" b="1" i="1" dirty="0" err="1" smtClean="0">
                <a:latin typeface="Times New Roman" pitchFamily="18" charset="0"/>
                <a:cs typeface="Times New Roman" pitchFamily="18" charset="0"/>
              </a:rPr>
              <a:t>cher</a:t>
            </a:r>
            <a:endParaRPr lang="en-US" sz="1600" b="1" i="1" dirty="0">
              <a:latin typeface="Times New Roman" pitchFamily="18" charset="0"/>
              <a:cs typeface="Times New Roman" pitchFamily="18" charset="0"/>
            </a:endParaRPr>
          </a:p>
          <a:p>
            <a:pPr algn="ctr"/>
            <a:r>
              <a:rPr lang="en-US" sz="1600" b="1" i="1" dirty="0" err="1" smtClean="0">
                <a:latin typeface="Times New Roman" pitchFamily="18" charset="0"/>
                <a:cs typeface="Times New Roman" pitchFamily="18" charset="0"/>
              </a:rPr>
              <a:t>Que</a:t>
            </a:r>
            <a:r>
              <a:rPr lang="en-US" sz="1600" b="1" i="1" dirty="0" smtClean="0">
                <a:latin typeface="Times New Roman" pitchFamily="18" charset="0"/>
                <a:cs typeface="Times New Roman" pitchFamily="18" charset="0"/>
              </a:rPr>
              <a:t> la concurrence</a:t>
            </a:r>
            <a:endParaRPr lang="fr-CH" sz="1600" i="1" dirty="0"/>
          </a:p>
        </p:txBody>
      </p:sp>
    </p:spTree>
    <p:extLst>
      <p:ext uri="{BB962C8B-B14F-4D97-AF65-F5344CB8AC3E}">
        <p14:creationId xmlns:p14="http://schemas.microsoft.com/office/powerpoint/2010/main" val="31866833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b="1" dirty="0" smtClean="0"/>
              <a:t>Les gels et les barres</a:t>
            </a:r>
            <a:endParaRPr lang="fr-CH" dirty="0"/>
          </a:p>
        </p:txBody>
      </p:sp>
      <p:sp>
        <p:nvSpPr>
          <p:cNvPr id="3" name="TextBox 2"/>
          <p:cNvSpPr txBox="1"/>
          <p:nvPr/>
        </p:nvSpPr>
        <p:spPr>
          <a:xfrm>
            <a:off x="179512" y="1477233"/>
            <a:ext cx="8424936" cy="1015663"/>
          </a:xfrm>
          <a:prstGeom prst="rect">
            <a:avLst/>
          </a:prstGeom>
          <a:noFill/>
        </p:spPr>
        <p:txBody>
          <a:bodyPr wrap="square" rtlCol="0">
            <a:spAutoFit/>
          </a:bodyPr>
          <a:lstStyle/>
          <a:p>
            <a:pPr marL="1257300" lvl="2" indent="-342900">
              <a:buFont typeface="Wingdings" pitchFamily="2" charset="2"/>
              <a:buChar char="Ø"/>
            </a:pPr>
            <a:r>
              <a:rPr lang="fr-FR" sz="2000" smtClean="0">
                <a:latin typeface="+mj-lt"/>
                <a:cs typeface="Times New Roman" pitchFamily="18" charset="0"/>
              </a:rPr>
              <a:t>A considérer comme des gâteries car ils ne sont pas indispensables dans le contexte d’une hydratation avec ERGYSPORT</a:t>
            </a:r>
          </a:p>
          <a:p>
            <a:pPr marL="1257300" lvl="2" indent="-342900">
              <a:buFont typeface="Wingdings" pitchFamily="2" charset="2"/>
              <a:buChar char="Ø"/>
            </a:pPr>
            <a:endParaRPr lang="fr-FR" sz="2000">
              <a:latin typeface="+mj-lt"/>
              <a:cs typeface="Times New Roman" pitchFamily="18" charset="0"/>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2880608"/>
            <a:ext cx="1693540" cy="272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245339" y="3068960"/>
            <a:ext cx="4572000" cy="2708434"/>
          </a:xfrm>
          <a:prstGeom prst="rect">
            <a:avLst/>
          </a:prstGeom>
        </p:spPr>
        <p:txBody>
          <a:bodyPr>
            <a:spAutoFit/>
          </a:bodyPr>
          <a:lstStyle/>
          <a:p>
            <a:r>
              <a:rPr lang="fr-CH" b="1" dirty="0" smtClean="0"/>
              <a:t>Le TOP ! Uniquement aux USA</a:t>
            </a:r>
          </a:p>
          <a:p>
            <a:endParaRPr lang="fr-CH" b="1" dirty="0" smtClean="0"/>
          </a:p>
          <a:p>
            <a:r>
              <a:rPr lang="fr-CH" b="1" dirty="0" smtClean="0"/>
              <a:t>100 </a:t>
            </a:r>
            <a:r>
              <a:rPr lang="fr-CH" b="1" dirty="0" err="1" smtClean="0"/>
              <a:t>kCal</a:t>
            </a:r>
            <a:r>
              <a:rPr lang="fr-CH" b="1" dirty="0" smtClean="0"/>
              <a:t> par dose</a:t>
            </a:r>
          </a:p>
          <a:p>
            <a:endParaRPr lang="fr-CH" dirty="0" smtClean="0"/>
          </a:p>
          <a:p>
            <a:r>
              <a:rPr lang="fr-CH" sz="1400" b="1" dirty="0" err="1" smtClean="0"/>
              <a:t>Maltodextrin</a:t>
            </a:r>
            <a:r>
              <a:rPr lang="fr-CH" sz="1400" b="1" dirty="0" smtClean="0"/>
              <a:t> </a:t>
            </a:r>
            <a:r>
              <a:rPr lang="fr-CH" sz="1400" b="1" dirty="0"/>
              <a:t>(Glucose </a:t>
            </a:r>
            <a:r>
              <a:rPr lang="fr-CH" sz="1400" b="1" dirty="0" err="1"/>
              <a:t>Polymers</a:t>
            </a:r>
            <a:r>
              <a:rPr lang="fr-CH" sz="1400" b="1" dirty="0"/>
              <a:t>), </a:t>
            </a:r>
            <a:r>
              <a:rPr lang="fr-CH" sz="1400" b="1" dirty="0" err="1"/>
              <a:t>Filtered</a:t>
            </a:r>
            <a:r>
              <a:rPr lang="fr-CH" sz="1400" b="1" dirty="0"/>
              <a:t> Water, Fructose, GU </a:t>
            </a:r>
            <a:r>
              <a:rPr lang="fr-CH" sz="1400" b="1" dirty="0" err="1"/>
              <a:t>Amino</a:t>
            </a:r>
            <a:r>
              <a:rPr lang="fr-CH" sz="1400" b="1" dirty="0"/>
              <a:t> </a:t>
            </a:r>
            <a:r>
              <a:rPr lang="fr-CH" sz="1400" b="1" dirty="0" err="1"/>
              <a:t>Acid</a:t>
            </a:r>
            <a:r>
              <a:rPr lang="fr-CH" sz="1400" b="1" dirty="0"/>
              <a:t> </a:t>
            </a:r>
            <a:r>
              <a:rPr lang="fr-CH" sz="1400" b="1" dirty="0" err="1"/>
              <a:t>Blend</a:t>
            </a:r>
            <a:r>
              <a:rPr lang="fr-CH" sz="1400" b="1" dirty="0"/>
              <a:t> (Leucine, Valine, Isoleucine, Histidine), Potassium And Sodium Citrate, GU </a:t>
            </a:r>
            <a:r>
              <a:rPr lang="fr-CH" sz="1400" b="1" dirty="0" err="1"/>
              <a:t>Antioxidant</a:t>
            </a:r>
            <a:r>
              <a:rPr lang="fr-CH" sz="1400" b="1" dirty="0"/>
              <a:t> </a:t>
            </a:r>
            <a:r>
              <a:rPr lang="fr-CH" sz="1400" b="1" dirty="0" err="1"/>
              <a:t>Blend</a:t>
            </a:r>
            <a:r>
              <a:rPr lang="fr-CH" sz="1400" b="1" dirty="0"/>
              <a:t> (Natural </a:t>
            </a:r>
            <a:r>
              <a:rPr lang="fr-CH" sz="1400" b="1" dirty="0" err="1"/>
              <a:t>Vitamin</a:t>
            </a:r>
            <a:r>
              <a:rPr lang="fr-CH" sz="1400" b="1" dirty="0"/>
              <a:t> E And </a:t>
            </a:r>
            <a:r>
              <a:rPr lang="fr-CH" sz="1400" b="1" dirty="0" err="1"/>
              <a:t>Vitamin</a:t>
            </a:r>
            <a:r>
              <a:rPr lang="fr-CH" sz="1400" b="1" dirty="0"/>
              <a:t> C), Calcium Carbonate, </a:t>
            </a:r>
            <a:r>
              <a:rPr lang="fr-CH" sz="1400" b="1" dirty="0" err="1"/>
              <a:t>Citric</a:t>
            </a:r>
            <a:r>
              <a:rPr lang="fr-CH" sz="1400" b="1" dirty="0"/>
              <a:t> </a:t>
            </a:r>
            <a:r>
              <a:rPr lang="fr-CH" sz="1400" b="1" dirty="0" err="1"/>
              <a:t>Acid</a:t>
            </a:r>
            <a:r>
              <a:rPr lang="fr-CH" sz="1400" b="1" dirty="0"/>
              <a:t>, </a:t>
            </a:r>
            <a:r>
              <a:rPr lang="fr-CH" sz="1400" b="1" dirty="0" err="1"/>
              <a:t>Sea</a:t>
            </a:r>
            <a:r>
              <a:rPr lang="fr-CH" sz="1400" b="1" dirty="0"/>
              <a:t> Salt, Natural </a:t>
            </a:r>
            <a:r>
              <a:rPr lang="fr-CH" sz="1400" b="1" dirty="0" err="1"/>
              <a:t>Strawberry</a:t>
            </a:r>
            <a:r>
              <a:rPr lang="fr-CH" sz="1400" b="1" dirty="0"/>
              <a:t>-Banana </a:t>
            </a:r>
            <a:r>
              <a:rPr lang="fr-CH" sz="1400" b="1" dirty="0" err="1"/>
              <a:t>Flavor</a:t>
            </a:r>
            <a:r>
              <a:rPr lang="fr-CH" sz="1400" b="1" dirty="0"/>
              <a:t>, </a:t>
            </a:r>
            <a:r>
              <a:rPr lang="fr-CH" sz="1400" b="1" dirty="0" err="1"/>
              <a:t>Fumaric</a:t>
            </a:r>
            <a:r>
              <a:rPr lang="fr-CH" sz="1400" b="1" dirty="0"/>
              <a:t> </a:t>
            </a:r>
            <a:r>
              <a:rPr lang="fr-CH" sz="1400" b="1" dirty="0" err="1"/>
              <a:t>Acid</a:t>
            </a:r>
            <a:r>
              <a:rPr lang="fr-CH" sz="1400" b="1" dirty="0"/>
              <a:t>, Sodium Benzoate, Potassium </a:t>
            </a:r>
            <a:r>
              <a:rPr lang="fr-CH" sz="1400" b="1" dirty="0" err="1"/>
              <a:t>Sorbate</a:t>
            </a:r>
            <a:r>
              <a:rPr lang="fr-CH" sz="1400" b="1" dirty="0"/>
              <a:t>, GU </a:t>
            </a:r>
            <a:r>
              <a:rPr lang="fr-CH" sz="1400" b="1" dirty="0" err="1"/>
              <a:t>Herbal</a:t>
            </a:r>
            <a:r>
              <a:rPr lang="fr-CH" sz="1400" b="1" dirty="0"/>
              <a:t> </a:t>
            </a:r>
            <a:r>
              <a:rPr lang="fr-CH" sz="1400" b="1" dirty="0" err="1"/>
              <a:t>Blend</a:t>
            </a:r>
            <a:r>
              <a:rPr lang="fr-CH" sz="1400" b="1" dirty="0"/>
              <a:t> [</a:t>
            </a:r>
            <a:r>
              <a:rPr lang="fr-CH" sz="1400" b="1" dirty="0" err="1"/>
              <a:t>Chamomile</a:t>
            </a:r>
            <a:r>
              <a:rPr lang="fr-CH" sz="1400" b="1" dirty="0"/>
              <a:t>, Ginger], </a:t>
            </a:r>
            <a:r>
              <a:rPr lang="fr-CH" sz="1400" b="1" dirty="0" err="1"/>
              <a:t>Pectin</a:t>
            </a:r>
            <a:endParaRPr lang="fr-CH" sz="1400" b="1" dirty="0"/>
          </a:p>
        </p:txBody>
      </p:sp>
    </p:spTree>
    <p:extLst>
      <p:ext uri="{BB962C8B-B14F-4D97-AF65-F5344CB8AC3E}">
        <p14:creationId xmlns:p14="http://schemas.microsoft.com/office/powerpoint/2010/main" val="14401858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b="1" dirty="0"/>
              <a:t>Les gels et les barres</a:t>
            </a:r>
            <a:endParaRPr lang="fr-CH"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564" y="1319937"/>
            <a:ext cx="1870441" cy="1460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491880" y="1480026"/>
            <a:ext cx="4572000" cy="1015663"/>
          </a:xfrm>
          <a:prstGeom prst="rect">
            <a:avLst/>
          </a:prstGeom>
        </p:spPr>
        <p:txBody>
          <a:bodyPr>
            <a:spAutoFit/>
          </a:bodyPr>
          <a:lstStyle/>
          <a:p>
            <a:r>
              <a:rPr lang="fr-CH" sz="1200" b="1" dirty="0" smtClean="0"/>
              <a:t>Pas mal, mais emballage chiant</a:t>
            </a:r>
            <a:endParaRPr lang="fr-CH" sz="1200" b="1" dirty="0"/>
          </a:p>
          <a:p>
            <a:r>
              <a:rPr lang="fr-CH" sz="1200" b="1" dirty="0" smtClean="0"/>
              <a:t>84 </a:t>
            </a:r>
            <a:r>
              <a:rPr lang="fr-CH" sz="1200" b="1" dirty="0" err="1" smtClean="0"/>
              <a:t>kCal</a:t>
            </a:r>
            <a:r>
              <a:rPr lang="fr-CH" sz="1200" b="1" dirty="0" smtClean="0"/>
              <a:t> par dose</a:t>
            </a:r>
            <a:endParaRPr lang="fr-CH" sz="1200" dirty="0" smtClean="0"/>
          </a:p>
          <a:p>
            <a:r>
              <a:rPr lang="fr-CH" sz="1200" dirty="0" err="1"/>
              <a:t>Maltodextrin</a:t>
            </a:r>
            <a:r>
              <a:rPr lang="fr-CH" sz="1200" dirty="0"/>
              <a:t>, glucose </a:t>
            </a:r>
            <a:r>
              <a:rPr lang="fr-CH" sz="1200" dirty="0" err="1"/>
              <a:t>syrup</a:t>
            </a:r>
            <a:r>
              <a:rPr lang="fr-CH" sz="1200" dirty="0"/>
              <a:t>, dextrose, water, fructose, </a:t>
            </a:r>
            <a:r>
              <a:rPr lang="fr-CH" sz="1200" dirty="0" err="1"/>
              <a:t>flavouring</a:t>
            </a:r>
            <a:r>
              <a:rPr lang="fr-CH" sz="1200" dirty="0"/>
              <a:t>, </a:t>
            </a:r>
            <a:r>
              <a:rPr lang="fr-CH" sz="1200" dirty="0" err="1"/>
              <a:t>concentrated</a:t>
            </a:r>
            <a:r>
              <a:rPr lang="fr-CH" sz="1200" dirty="0"/>
              <a:t> </a:t>
            </a:r>
            <a:r>
              <a:rPr lang="fr-CH" sz="1200" dirty="0" err="1"/>
              <a:t>lemon</a:t>
            </a:r>
            <a:r>
              <a:rPr lang="fr-CH" sz="1200" dirty="0"/>
              <a:t> </a:t>
            </a:r>
            <a:r>
              <a:rPr lang="fr-CH" sz="1200" dirty="0" err="1"/>
              <a:t>juice</a:t>
            </a:r>
            <a:r>
              <a:rPr lang="fr-CH" sz="1200" dirty="0"/>
              <a:t>, </a:t>
            </a:r>
            <a:r>
              <a:rPr lang="fr-CH" sz="1200" dirty="0" err="1"/>
              <a:t>aromatic</a:t>
            </a:r>
            <a:r>
              <a:rPr lang="fr-CH" sz="1200" dirty="0"/>
              <a:t> plant </a:t>
            </a:r>
            <a:r>
              <a:rPr lang="fr-CH" sz="1200" dirty="0" err="1"/>
              <a:t>extracts</a:t>
            </a:r>
            <a:r>
              <a:rPr lang="fr-CH" sz="1200" dirty="0"/>
              <a:t> of: ginseng, cola and </a:t>
            </a:r>
            <a:r>
              <a:rPr lang="fr-CH" sz="1200" dirty="0" err="1"/>
              <a:t>hawthorn</a:t>
            </a:r>
            <a:r>
              <a:rPr lang="fr-CH" sz="1200" dirty="0"/>
              <a:t>, sodium </a:t>
            </a:r>
            <a:r>
              <a:rPr lang="fr-CH" sz="1200" dirty="0" err="1"/>
              <a:t>chloride</a:t>
            </a:r>
            <a:r>
              <a:rPr lang="fr-CH" sz="1200" dirty="0"/>
              <a:t>, </a:t>
            </a:r>
            <a:r>
              <a:rPr lang="fr-CH" sz="1200" dirty="0" err="1"/>
              <a:t>vitamins</a:t>
            </a:r>
            <a:r>
              <a:rPr lang="fr-CH" sz="1200" dirty="0"/>
              <a:t> C, B1, B6</a:t>
            </a:r>
            <a:r>
              <a:rPr lang="fr-CH" sz="1200" dirty="0" smtClean="0"/>
              <a:t>.</a:t>
            </a:r>
            <a:endParaRPr lang="fr-CH" sz="1200"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5980" y="3068960"/>
            <a:ext cx="1099999" cy="165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491880" y="3109703"/>
            <a:ext cx="4572000" cy="1015663"/>
          </a:xfrm>
          <a:prstGeom prst="rect">
            <a:avLst/>
          </a:prstGeom>
        </p:spPr>
        <p:txBody>
          <a:bodyPr>
            <a:spAutoFit/>
          </a:bodyPr>
          <a:lstStyle/>
          <a:p>
            <a:r>
              <a:rPr lang="fr-CH" sz="1200" b="1" dirty="0" smtClean="0"/>
              <a:t>Pas mal, potassium, mais pas d’antioxydant</a:t>
            </a:r>
          </a:p>
          <a:p>
            <a:r>
              <a:rPr lang="fr-CH" sz="1200" b="1" dirty="0" smtClean="0"/>
              <a:t>100 </a:t>
            </a:r>
            <a:r>
              <a:rPr lang="fr-CH" sz="1200" b="1" dirty="0" err="1" smtClean="0"/>
              <a:t>kCal</a:t>
            </a:r>
            <a:r>
              <a:rPr lang="fr-CH" sz="1200" b="1" dirty="0" smtClean="0"/>
              <a:t> par dose</a:t>
            </a:r>
          </a:p>
          <a:p>
            <a:r>
              <a:rPr lang="fr-CH" sz="1200" dirty="0" err="1"/>
              <a:t>Maltodextrine</a:t>
            </a:r>
            <a:r>
              <a:rPr lang="fr-CH" sz="1200" dirty="0"/>
              <a:t>, eau, fructose, arôme, acidifiant: acide citrique, chlorure de sodium, citrate de sodium, conservateurs (benzoate de sodium, </a:t>
            </a:r>
            <a:r>
              <a:rPr lang="fr-CH" sz="1200" dirty="0" err="1"/>
              <a:t>sorbate</a:t>
            </a:r>
            <a:r>
              <a:rPr lang="fr-CH" sz="1200" dirty="0"/>
              <a:t> de potassium), chlorure de potassium</a:t>
            </a:r>
            <a:r>
              <a:rPr lang="fr-CH" sz="1200" dirty="0" smtClean="0"/>
              <a:t>.</a:t>
            </a:r>
            <a:endParaRPr lang="fr-CH" sz="1200" dirty="0"/>
          </a:p>
        </p:txBody>
      </p:sp>
      <p:sp>
        <p:nvSpPr>
          <p:cNvPr id="7" name="Rectangle 6"/>
          <p:cNvSpPr/>
          <p:nvPr/>
        </p:nvSpPr>
        <p:spPr>
          <a:xfrm>
            <a:off x="3491880" y="5341718"/>
            <a:ext cx="4572000" cy="1200329"/>
          </a:xfrm>
          <a:prstGeom prst="rect">
            <a:avLst/>
          </a:prstGeom>
        </p:spPr>
        <p:txBody>
          <a:bodyPr>
            <a:spAutoFit/>
          </a:bodyPr>
          <a:lstStyle/>
          <a:p>
            <a:r>
              <a:rPr lang="fr-CH" sz="1200" b="1" dirty="0" smtClean="0"/>
              <a:t>Pas </a:t>
            </a:r>
            <a:r>
              <a:rPr lang="fr-CH" sz="1200" b="1" dirty="0"/>
              <a:t>mal, mais effet secondaire à </a:t>
            </a:r>
            <a:r>
              <a:rPr lang="fr-CH" sz="1200" b="1" dirty="0" smtClean="0"/>
              <a:t>tester</a:t>
            </a:r>
          </a:p>
          <a:p>
            <a:r>
              <a:rPr lang="fr-CH" sz="1200" b="1" dirty="0" smtClean="0"/>
              <a:t>100 </a:t>
            </a:r>
            <a:r>
              <a:rPr lang="fr-CH" sz="1200" b="1" dirty="0" err="1" smtClean="0"/>
              <a:t>kCal</a:t>
            </a:r>
            <a:r>
              <a:rPr lang="fr-CH" sz="1200" b="1" dirty="0" smtClean="0"/>
              <a:t> par dose</a:t>
            </a:r>
          </a:p>
          <a:p>
            <a:r>
              <a:rPr lang="fr-CH" sz="1200" dirty="0" smtClean="0"/>
              <a:t>compact, facile à ranger, Sucre</a:t>
            </a:r>
            <a:r>
              <a:rPr lang="fr-CH" sz="1200" dirty="0"/>
              <a:t>, amandes (26%), sirop de glucose, noix de coco </a:t>
            </a:r>
            <a:r>
              <a:rPr lang="fr-CH" sz="1200" dirty="0" err="1"/>
              <a:t>rapée</a:t>
            </a:r>
            <a:r>
              <a:rPr lang="fr-CH" sz="1200" dirty="0"/>
              <a:t> (7%), stabilisants (sorbitol, glycérine), lactose, extrait aromatique de </a:t>
            </a:r>
            <a:r>
              <a:rPr lang="fr-CH" sz="1200" dirty="0" err="1"/>
              <a:t>maca</a:t>
            </a:r>
            <a:r>
              <a:rPr lang="fr-CH" sz="1200" dirty="0"/>
              <a:t> (0.2%), conservateur : </a:t>
            </a:r>
            <a:r>
              <a:rPr lang="fr-CH" sz="1200" dirty="0" err="1"/>
              <a:t>sorbate</a:t>
            </a:r>
            <a:r>
              <a:rPr lang="fr-CH" sz="1200" dirty="0"/>
              <a:t> de potassium, arômes.</a:t>
            </a:r>
            <a:endParaRPr lang="fr-CH" sz="1200" dirty="0" smtClean="0"/>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440" y="5317657"/>
            <a:ext cx="2564687" cy="107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0383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b="1" dirty="0" smtClean="0"/>
              <a:t>Le long </a:t>
            </a:r>
            <a:r>
              <a:rPr lang="fr-CH" b="1" dirty="0" err="1" smtClean="0"/>
              <a:t>run</a:t>
            </a:r>
            <a:endParaRPr lang="fr-CH" dirty="0"/>
          </a:p>
        </p:txBody>
      </p:sp>
      <p:sp>
        <p:nvSpPr>
          <p:cNvPr id="3" name="TextBox 2"/>
          <p:cNvSpPr txBox="1"/>
          <p:nvPr/>
        </p:nvSpPr>
        <p:spPr>
          <a:xfrm>
            <a:off x="330291" y="1556792"/>
            <a:ext cx="8208912" cy="5078313"/>
          </a:xfrm>
          <a:prstGeom prst="rect">
            <a:avLst/>
          </a:prstGeom>
          <a:noFill/>
        </p:spPr>
        <p:txBody>
          <a:bodyPr wrap="square" rtlCol="0">
            <a:spAutoFit/>
          </a:bodyPr>
          <a:lstStyle/>
          <a:p>
            <a:pPr marL="342900" indent="-342900">
              <a:buFont typeface="Wingdings" pitchFamily="2" charset="2"/>
              <a:buChar char="Ø"/>
            </a:pPr>
            <a:r>
              <a:rPr lang="fr-FR" b="1" dirty="0" smtClean="0">
                <a:latin typeface="+mj-lt"/>
                <a:cs typeface="Times New Roman" pitchFamily="18" charset="0"/>
              </a:rPr>
              <a:t>On n’a pas besoin de courir un Marathon pour courir un Marathon !</a:t>
            </a:r>
          </a:p>
          <a:p>
            <a:pPr marL="342900" indent="-342900">
              <a:buFont typeface="Wingdings" pitchFamily="2" charset="2"/>
              <a:buChar char="Ø"/>
            </a:pPr>
            <a:endParaRPr lang="fr-FR" dirty="0" smtClean="0">
              <a:latin typeface="+mj-lt"/>
              <a:cs typeface="Times New Roman" pitchFamily="18" charset="0"/>
            </a:endParaRPr>
          </a:p>
          <a:p>
            <a:pPr marL="342900" indent="-342900">
              <a:buFont typeface="Wingdings" pitchFamily="2" charset="2"/>
              <a:buChar char="Ø"/>
            </a:pPr>
            <a:r>
              <a:rPr lang="fr-FR" dirty="0" smtClean="0">
                <a:latin typeface="+mj-lt"/>
                <a:cs typeface="Times New Roman" pitchFamily="18" charset="0"/>
              </a:rPr>
              <a:t>Sert à explorer les sensations quand on s’approche de la limite normalement supportable</a:t>
            </a:r>
          </a:p>
          <a:p>
            <a:pPr marL="342900" indent="-342900">
              <a:buFont typeface="Wingdings" pitchFamily="2" charset="2"/>
              <a:buChar char="Ø"/>
            </a:pPr>
            <a:endParaRPr lang="fr-FR" dirty="0" smtClean="0">
              <a:latin typeface="+mj-lt"/>
              <a:cs typeface="Times New Roman" pitchFamily="18" charset="0"/>
            </a:endParaRPr>
          </a:p>
          <a:p>
            <a:pPr marL="342900" indent="-342900">
              <a:buFont typeface="Wingdings" pitchFamily="2" charset="2"/>
              <a:buChar char="Ø"/>
            </a:pPr>
            <a:r>
              <a:rPr lang="fr-FR" dirty="0" smtClean="0">
                <a:latin typeface="+mj-lt"/>
                <a:cs typeface="Times New Roman" pitchFamily="18" charset="0"/>
              </a:rPr>
              <a:t>Sert à tester en situation:</a:t>
            </a:r>
          </a:p>
          <a:p>
            <a:pPr marL="742950" lvl="1" indent="-285750">
              <a:buFont typeface="Arial" pitchFamily="34" charset="0"/>
              <a:buChar char="•"/>
            </a:pPr>
            <a:r>
              <a:rPr lang="fr-FR" dirty="0" smtClean="0">
                <a:latin typeface="+mj-lt"/>
                <a:cs typeface="Times New Roman" pitchFamily="18" charset="0"/>
              </a:rPr>
              <a:t>Le ravitaillement liquide (après plus de 3 heures, on doit encore avoir les reins qui fonctionnent, et la FC doit être constant)</a:t>
            </a:r>
          </a:p>
          <a:p>
            <a:pPr marL="742950" lvl="1" indent="-285750">
              <a:buFont typeface="Arial" pitchFamily="34" charset="0"/>
              <a:buChar char="•"/>
            </a:pPr>
            <a:endParaRPr lang="fr-FR" dirty="0" smtClean="0">
              <a:latin typeface="+mj-lt"/>
              <a:cs typeface="Times New Roman" pitchFamily="18" charset="0"/>
            </a:endParaRPr>
          </a:p>
          <a:p>
            <a:pPr marL="742950" lvl="1" indent="-285750">
              <a:buFont typeface="Arial" pitchFamily="34" charset="0"/>
              <a:buChar char="•"/>
            </a:pPr>
            <a:r>
              <a:rPr lang="fr-FR" dirty="0" smtClean="0">
                <a:latin typeface="+mj-lt"/>
                <a:cs typeface="Times New Roman" pitchFamily="18" charset="0"/>
              </a:rPr>
              <a:t>Le ravitaillement énergétique (pas de mur en vue, ni de problème intestinal)</a:t>
            </a:r>
          </a:p>
          <a:p>
            <a:pPr marL="742950" lvl="1" indent="-285750">
              <a:buFont typeface="Arial" pitchFamily="34" charset="0"/>
              <a:buChar char="•"/>
            </a:pPr>
            <a:endParaRPr lang="fr-FR" dirty="0" smtClean="0">
              <a:latin typeface="+mj-lt"/>
              <a:cs typeface="Times New Roman" pitchFamily="18" charset="0"/>
            </a:endParaRPr>
          </a:p>
          <a:p>
            <a:pPr marL="742950" lvl="1" indent="-285750">
              <a:buFont typeface="Arial" pitchFamily="34" charset="0"/>
              <a:buChar char="•"/>
            </a:pPr>
            <a:r>
              <a:rPr lang="fr-FR" dirty="0" smtClean="0">
                <a:latin typeface="+mj-lt"/>
                <a:cs typeface="Times New Roman" pitchFamily="18" charset="0"/>
              </a:rPr>
              <a:t>Le matériel</a:t>
            </a:r>
          </a:p>
          <a:p>
            <a:pPr marL="1200150" lvl="2" indent="-285750">
              <a:buFont typeface="Wingdings" pitchFamily="2" charset="2"/>
              <a:buChar char="ü"/>
            </a:pPr>
            <a:r>
              <a:rPr lang="fr-FR" dirty="0" smtClean="0">
                <a:latin typeface="+mj-lt"/>
                <a:cs typeface="Times New Roman" pitchFamily="18" charset="0"/>
              </a:rPr>
              <a:t>Chaussures, chaussettes, short, t-shirts, ceinture, vaseline, transpiration</a:t>
            </a:r>
          </a:p>
          <a:p>
            <a:pPr marL="1200150" lvl="2" indent="-285750">
              <a:buFont typeface="Wingdings" pitchFamily="2" charset="2"/>
              <a:buChar char="ü"/>
            </a:pPr>
            <a:r>
              <a:rPr lang="fr-FR" dirty="0" smtClean="0">
                <a:latin typeface="+mj-lt"/>
                <a:cs typeface="Times New Roman" pitchFamily="18" charset="0"/>
              </a:rPr>
              <a:t>2 gourdes, sachets QSP distance, gels</a:t>
            </a:r>
          </a:p>
          <a:p>
            <a:pPr marL="1200150" lvl="2" indent="-285750">
              <a:buFont typeface="Wingdings" pitchFamily="2" charset="2"/>
              <a:buChar char="ü"/>
            </a:pPr>
            <a:endParaRPr lang="fr-FR" dirty="0" smtClean="0">
              <a:latin typeface="+mj-lt"/>
              <a:cs typeface="Times New Roman" pitchFamily="18" charset="0"/>
            </a:endParaRPr>
          </a:p>
          <a:p>
            <a:pPr marL="742950" lvl="1" indent="-285750">
              <a:buFont typeface="Arial" pitchFamily="34" charset="0"/>
              <a:buChar char="•"/>
            </a:pPr>
            <a:r>
              <a:rPr lang="fr-FR" dirty="0" smtClean="0">
                <a:latin typeface="+mj-lt"/>
                <a:cs typeface="Times New Roman" pitchFamily="18" charset="0"/>
              </a:rPr>
              <a:t>Les articulations</a:t>
            </a:r>
          </a:p>
          <a:p>
            <a:pPr marL="800100" lvl="1" indent="-342900">
              <a:buFont typeface="Wingdings" pitchFamily="2" charset="2"/>
              <a:buChar char="Ø"/>
            </a:pPr>
            <a:endParaRPr lang="fr-FR" i="1" dirty="0" smtClean="0">
              <a:latin typeface="+mj-lt"/>
              <a:cs typeface="Times New Roman" pitchFamily="18" charset="0"/>
            </a:endParaRPr>
          </a:p>
          <a:p>
            <a:pPr marL="1257300" lvl="2" indent="-342900">
              <a:buFont typeface="Wingdings" pitchFamily="2" charset="2"/>
              <a:buChar char="Ø"/>
            </a:pPr>
            <a:endParaRPr lang="fr-FR" dirty="0">
              <a:latin typeface="+mj-lt"/>
              <a:cs typeface="Times New Roman" pitchFamily="18" charset="0"/>
            </a:endParaRPr>
          </a:p>
        </p:txBody>
      </p:sp>
    </p:spTree>
    <p:extLst>
      <p:ext uri="{BB962C8B-B14F-4D97-AF65-F5344CB8AC3E}">
        <p14:creationId xmlns:p14="http://schemas.microsoft.com/office/powerpoint/2010/main" val="16225653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b="1" dirty="0" smtClean="0"/>
              <a:t>C’est quoi un Nul en sport ?</a:t>
            </a:r>
            <a:endParaRPr lang="fr-CH" dirty="0"/>
          </a:p>
        </p:txBody>
      </p:sp>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4405"/>
          <a:stretch/>
        </p:blipFill>
        <p:spPr bwMode="auto">
          <a:xfrm>
            <a:off x="4932040" y="3212976"/>
            <a:ext cx="3240360" cy="2987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9552" y="1700808"/>
            <a:ext cx="2639184" cy="1754326"/>
          </a:xfrm>
          <a:prstGeom prst="rect">
            <a:avLst/>
          </a:prstGeom>
          <a:noFill/>
        </p:spPr>
        <p:txBody>
          <a:bodyPr wrap="none" rtlCol="0">
            <a:spAutoFit/>
          </a:bodyPr>
          <a:lstStyle/>
          <a:p>
            <a:r>
              <a:rPr lang="en-US" b="1" u="sng" dirty="0" err="1" smtClean="0"/>
              <a:t>Comme</a:t>
            </a:r>
            <a:r>
              <a:rPr lang="en-US" b="1" u="sng" dirty="0" smtClean="0"/>
              <a:t> enfant</a:t>
            </a:r>
          </a:p>
          <a:p>
            <a:endParaRPr lang="en-US" b="1" dirty="0" smtClean="0"/>
          </a:p>
          <a:p>
            <a:pPr marL="285750" indent="-285750">
              <a:buFont typeface="Arial" pitchFamily="34" charset="0"/>
              <a:buChar char="•"/>
            </a:pPr>
            <a:r>
              <a:rPr lang="en-US" dirty="0" err="1" smtClean="0"/>
              <a:t>Tous</a:t>
            </a:r>
            <a:r>
              <a:rPr lang="en-US" dirty="0" smtClean="0"/>
              <a:t> les sports de </a:t>
            </a:r>
            <a:r>
              <a:rPr lang="en-US" dirty="0" err="1" smtClean="0"/>
              <a:t>balle</a:t>
            </a:r>
            <a:endParaRPr lang="en-US" dirty="0" smtClean="0"/>
          </a:p>
          <a:p>
            <a:pPr marL="285750" indent="-285750">
              <a:buFont typeface="Arial" pitchFamily="34" charset="0"/>
              <a:buChar char="•"/>
            </a:pPr>
            <a:r>
              <a:rPr lang="en-US" dirty="0" err="1" smtClean="0"/>
              <a:t>Ping-pong</a:t>
            </a:r>
            <a:endParaRPr lang="en-US" dirty="0" smtClean="0"/>
          </a:p>
          <a:p>
            <a:pPr marL="285750" indent="-285750">
              <a:buFont typeface="Arial" pitchFamily="34" charset="0"/>
              <a:buChar char="•"/>
            </a:pPr>
            <a:r>
              <a:rPr lang="en-US" dirty="0" smtClean="0"/>
              <a:t>Natation</a:t>
            </a:r>
          </a:p>
          <a:p>
            <a:pPr marL="285750" indent="-285750">
              <a:buFont typeface="Arial" pitchFamily="34" charset="0"/>
              <a:buChar char="•"/>
            </a:pPr>
            <a:r>
              <a:rPr lang="en-US" dirty="0" err="1" smtClean="0"/>
              <a:t>Vélo</a:t>
            </a:r>
            <a:endParaRPr lang="fr-CH" dirty="0"/>
          </a:p>
        </p:txBody>
      </p:sp>
      <p:sp>
        <p:nvSpPr>
          <p:cNvPr id="5" name="TextBox 4"/>
          <p:cNvSpPr txBox="1"/>
          <p:nvPr/>
        </p:nvSpPr>
        <p:spPr>
          <a:xfrm>
            <a:off x="2843808" y="4221088"/>
            <a:ext cx="1686680" cy="1477328"/>
          </a:xfrm>
          <a:prstGeom prst="rect">
            <a:avLst/>
          </a:prstGeom>
          <a:noFill/>
        </p:spPr>
        <p:txBody>
          <a:bodyPr wrap="none" rtlCol="0">
            <a:spAutoFit/>
          </a:bodyPr>
          <a:lstStyle/>
          <a:p>
            <a:r>
              <a:rPr lang="en-US" b="1" u="sng" dirty="0" err="1" smtClean="0"/>
              <a:t>Comme</a:t>
            </a:r>
            <a:r>
              <a:rPr lang="en-US" b="1" u="sng" dirty="0" smtClean="0"/>
              <a:t> </a:t>
            </a:r>
            <a:r>
              <a:rPr lang="en-US" b="1" u="sng" dirty="0" err="1" smtClean="0"/>
              <a:t>adulte</a:t>
            </a:r>
            <a:endParaRPr lang="en-US" b="1" u="sng" dirty="0" smtClean="0"/>
          </a:p>
          <a:p>
            <a:endParaRPr lang="en-US" b="1" dirty="0" smtClean="0"/>
          </a:p>
          <a:p>
            <a:pPr marL="285750" indent="-285750">
              <a:buFont typeface="Arial" pitchFamily="34" charset="0"/>
              <a:buChar char="•"/>
            </a:pPr>
            <a:r>
              <a:rPr lang="en-US" dirty="0" smtClean="0"/>
              <a:t>Plus </a:t>
            </a:r>
            <a:r>
              <a:rPr lang="en-US" dirty="0" err="1" smtClean="0"/>
              <a:t>essouflé</a:t>
            </a:r>
            <a:endParaRPr lang="en-US" dirty="0" smtClean="0"/>
          </a:p>
          <a:p>
            <a:pPr marL="285750" indent="-285750">
              <a:buFont typeface="Arial" pitchFamily="34" charset="0"/>
              <a:buChar char="•"/>
            </a:pPr>
            <a:r>
              <a:rPr lang="en-US" dirty="0" smtClean="0"/>
              <a:t>Plus </a:t>
            </a:r>
            <a:r>
              <a:rPr lang="en-US" dirty="0" err="1" smtClean="0"/>
              <a:t>chaud</a:t>
            </a:r>
            <a:endParaRPr lang="en-US" dirty="0" smtClean="0"/>
          </a:p>
          <a:p>
            <a:pPr marL="285750" indent="-285750">
              <a:buFont typeface="Arial" pitchFamily="34" charset="0"/>
              <a:buChar char="•"/>
            </a:pPr>
            <a:r>
              <a:rPr lang="en-US" dirty="0" err="1" smtClean="0"/>
              <a:t>Moins</a:t>
            </a:r>
            <a:r>
              <a:rPr lang="en-US" dirty="0" smtClean="0"/>
              <a:t> </a:t>
            </a:r>
            <a:r>
              <a:rPr lang="en-US" dirty="0" err="1" smtClean="0"/>
              <a:t>vite</a:t>
            </a:r>
            <a:endParaRPr lang="en-US" dirty="0" smtClean="0"/>
          </a:p>
        </p:txBody>
      </p:sp>
    </p:spTree>
    <p:extLst>
      <p:ext uri="{BB962C8B-B14F-4D97-AF65-F5344CB8AC3E}">
        <p14:creationId xmlns:p14="http://schemas.microsoft.com/office/powerpoint/2010/main" val="34911653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b="1" dirty="0" smtClean="0"/>
              <a:t>Le long </a:t>
            </a:r>
            <a:r>
              <a:rPr lang="fr-CH" b="1" dirty="0" err="1" smtClean="0"/>
              <a:t>run</a:t>
            </a:r>
            <a:endParaRPr lang="fr-CH" dirty="0"/>
          </a:p>
        </p:txBody>
      </p:sp>
      <p:sp>
        <p:nvSpPr>
          <p:cNvPr id="3" name="TextBox 2"/>
          <p:cNvSpPr txBox="1"/>
          <p:nvPr/>
        </p:nvSpPr>
        <p:spPr>
          <a:xfrm>
            <a:off x="323528" y="1314628"/>
            <a:ext cx="8208912" cy="646331"/>
          </a:xfrm>
          <a:prstGeom prst="rect">
            <a:avLst/>
          </a:prstGeom>
          <a:noFill/>
        </p:spPr>
        <p:txBody>
          <a:bodyPr wrap="square" rtlCol="0">
            <a:spAutoFit/>
          </a:bodyPr>
          <a:lstStyle/>
          <a:p>
            <a:pPr marL="800100" lvl="1" indent="-342900">
              <a:buFont typeface="Wingdings" pitchFamily="2" charset="2"/>
              <a:buChar char="Ø"/>
            </a:pPr>
            <a:endParaRPr lang="en-US" i="1" dirty="0">
              <a:latin typeface="Arial Rounded MT Bold" pitchFamily="34" charset="0"/>
              <a:cs typeface="Times New Roman" pitchFamily="18" charset="0"/>
            </a:endParaRPr>
          </a:p>
          <a:p>
            <a:pPr marL="1257300" lvl="2" indent="-342900">
              <a:buFont typeface="Wingdings" pitchFamily="2" charset="2"/>
              <a:buChar char="Ø"/>
            </a:pPr>
            <a:endParaRPr lang="fr-CH" dirty="0">
              <a:latin typeface="Arial Rounded MT Bold" pitchFamily="34" charset="0"/>
              <a:cs typeface="Times New Roman" pitchFamily="18" charset="0"/>
            </a:endParaRPr>
          </a:p>
        </p:txBody>
      </p:sp>
      <p:pic>
        <p:nvPicPr>
          <p:cNvPr id="6146" name="Picture 2" descr="C:\Users\patrick\Pictures\Cala Montjoi\DSC_00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3800196"/>
            <a:ext cx="5436096" cy="305780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patrick\Pictures\RUNS\2011 07 15 vers Le Bouil\2011-07-15_12-34-06_18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321752"/>
            <a:ext cx="5161456" cy="2899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73788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b="1" dirty="0" smtClean="0"/>
              <a:t>Le long </a:t>
            </a:r>
            <a:r>
              <a:rPr lang="fr-CH" b="1" dirty="0" err="1" smtClean="0"/>
              <a:t>run</a:t>
            </a:r>
            <a:endParaRPr lang="fr-CH" dirty="0"/>
          </a:p>
        </p:txBody>
      </p:sp>
      <p:sp>
        <p:nvSpPr>
          <p:cNvPr id="3" name="TextBox 2"/>
          <p:cNvSpPr txBox="1"/>
          <p:nvPr/>
        </p:nvSpPr>
        <p:spPr>
          <a:xfrm>
            <a:off x="323528" y="1314628"/>
            <a:ext cx="8208912" cy="646331"/>
          </a:xfrm>
          <a:prstGeom prst="rect">
            <a:avLst/>
          </a:prstGeom>
          <a:noFill/>
        </p:spPr>
        <p:txBody>
          <a:bodyPr wrap="square" rtlCol="0">
            <a:spAutoFit/>
          </a:bodyPr>
          <a:lstStyle/>
          <a:p>
            <a:pPr marL="800100" lvl="1" indent="-342900">
              <a:buFont typeface="Wingdings" pitchFamily="2" charset="2"/>
              <a:buChar char="Ø"/>
            </a:pPr>
            <a:endParaRPr lang="en-US" i="1" dirty="0">
              <a:latin typeface="Arial Rounded MT Bold" pitchFamily="34" charset="0"/>
              <a:cs typeface="Times New Roman" pitchFamily="18" charset="0"/>
            </a:endParaRPr>
          </a:p>
          <a:p>
            <a:pPr marL="1257300" lvl="2" indent="-342900">
              <a:buFont typeface="Wingdings" pitchFamily="2" charset="2"/>
              <a:buChar char="Ø"/>
            </a:pPr>
            <a:endParaRPr lang="fr-CH" dirty="0">
              <a:latin typeface="Arial Rounded MT Bold" pitchFamily="34" charset="0"/>
              <a:cs typeface="Times New Roman" pitchFamily="18" charset="0"/>
            </a:endParaRPr>
          </a:p>
        </p:txBody>
      </p:sp>
      <p:pic>
        <p:nvPicPr>
          <p:cNvPr id="3074" name="Picture 2" descr="C:\Users\patrick\Desktop\longru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84" y="1749227"/>
            <a:ext cx="9080320" cy="4704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7885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b="1" dirty="0" smtClean="0"/>
              <a:t>L’alimentation</a:t>
            </a:r>
            <a:endParaRPr lang="fr-CH" dirty="0"/>
          </a:p>
        </p:txBody>
      </p:sp>
      <p:sp>
        <p:nvSpPr>
          <p:cNvPr id="3" name="TextBox 2"/>
          <p:cNvSpPr txBox="1"/>
          <p:nvPr/>
        </p:nvSpPr>
        <p:spPr>
          <a:xfrm>
            <a:off x="395536" y="1628800"/>
            <a:ext cx="8208912" cy="5078313"/>
          </a:xfrm>
          <a:prstGeom prst="rect">
            <a:avLst/>
          </a:prstGeom>
          <a:noFill/>
        </p:spPr>
        <p:txBody>
          <a:bodyPr wrap="square" rtlCol="0">
            <a:spAutoFit/>
          </a:bodyPr>
          <a:lstStyle/>
          <a:p>
            <a:pPr marL="342900" indent="-342900">
              <a:buFont typeface="Wingdings" pitchFamily="2" charset="2"/>
              <a:buChar char="Ø"/>
            </a:pPr>
            <a:r>
              <a:rPr lang="fr-FR" dirty="0" smtClean="0">
                <a:latin typeface="+mj-lt"/>
                <a:cs typeface="Times New Roman" pitchFamily="18" charset="0"/>
              </a:rPr>
              <a:t>Alimentation variée mais orientée</a:t>
            </a:r>
          </a:p>
          <a:p>
            <a:pPr marL="342900" indent="-342900">
              <a:buFont typeface="Wingdings" pitchFamily="2" charset="2"/>
              <a:buChar char="Ø"/>
            </a:pPr>
            <a:endParaRPr lang="fr-FR" dirty="0">
              <a:latin typeface="+mj-lt"/>
              <a:cs typeface="Times New Roman" pitchFamily="18" charset="0"/>
            </a:endParaRPr>
          </a:p>
          <a:p>
            <a:pPr marL="342900" indent="-342900">
              <a:buFont typeface="Wingdings" pitchFamily="2" charset="2"/>
              <a:buChar char="Ø"/>
            </a:pPr>
            <a:r>
              <a:rPr lang="fr-FR" dirty="0">
                <a:latin typeface="+mj-lt"/>
                <a:cs typeface="Times New Roman" pitchFamily="18" charset="0"/>
              </a:rPr>
              <a:t>F</a:t>
            </a:r>
            <a:r>
              <a:rPr lang="fr-FR" dirty="0" smtClean="0">
                <a:latin typeface="+mj-lt"/>
                <a:cs typeface="Times New Roman" pitchFamily="18" charset="0"/>
              </a:rPr>
              <a:t>ruits, légumes, viandes blanches, poissons dont poissons gras, pain complet et multi-céréales, riz complet, yaourt et fromage blanc maigre, miel, huile d’olive et de noix, </a:t>
            </a:r>
            <a:r>
              <a:rPr lang="fr-FR" dirty="0">
                <a:cs typeface="Times New Roman" pitchFamily="18" charset="0"/>
              </a:rPr>
              <a:t>n</a:t>
            </a:r>
            <a:r>
              <a:rPr lang="fr-FR" dirty="0" smtClean="0">
                <a:cs typeface="Times New Roman" pitchFamily="18" charset="0"/>
              </a:rPr>
              <a:t>oix</a:t>
            </a:r>
            <a:r>
              <a:rPr lang="fr-FR" dirty="0">
                <a:cs typeface="Times New Roman" pitchFamily="18" charset="0"/>
              </a:rPr>
              <a:t>, noisettes, noix de cajou, </a:t>
            </a:r>
            <a:r>
              <a:rPr lang="fr-FR" dirty="0" smtClean="0">
                <a:cs typeface="Times New Roman" pitchFamily="18" charset="0"/>
              </a:rPr>
              <a:t>arachides</a:t>
            </a:r>
            <a:endParaRPr lang="fr-FR" dirty="0" smtClean="0">
              <a:latin typeface="+mj-lt"/>
              <a:cs typeface="Times New Roman" pitchFamily="18" charset="0"/>
            </a:endParaRPr>
          </a:p>
          <a:p>
            <a:pPr marL="342900" indent="-342900">
              <a:buFont typeface="Wingdings" pitchFamily="2" charset="2"/>
              <a:buChar char="Ø"/>
            </a:pPr>
            <a:endParaRPr lang="fr-FR" dirty="0" smtClean="0">
              <a:latin typeface="+mj-lt"/>
              <a:cs typeface="Times New Roman" pitchFamily="18" charset="0"/>
            </a:endParaRPr>
          </a:p>
          <a:p>
            <a:pPr marL="342900" indent="-342900">
              <a:buFont typeface="Wingdings" pitchFamily="2" charset="2"/>
              <a:buChar char="Ø"/>
            </a:pPr>
            <a:r>
              <a:rPr lang="fr-FR" dirty="0" smtClean="0">
                <a:latin typeface="+mj-lt"/>
                <a:cs typeface="Times New Roman" pitchFamily="18" charset="0"/>
              </a:rPr>
              <a:t>Myrtilles</a:t>
            </a:r>
          </a:p>
          <a:p>
            <a:pPr marL="342900" indent="-342900">
              <a:buFont typeface="Wingdings" pitchFamily="2" charset="2"/>
              <a:buChar char="Ø"/>
            </a:pPr>
            <a:endParaRPr lang="fr-FR" dirty="0" smtClean="0">
              <a:latin typeface="+mj-lt"/>
              <a:cs typeface="Times New Roman" pitchFamily="18" charset="0"/>
            </a:endParaRPr>
          </a:p>
          <a:p>
            <a:pPr marL="342900" indent="-342900">
              <a:buFont typeface="Wingdings" pitchFamily="2" charset="2"/>
              <a:buChar char="Ø"/>
            </a:pPr>
            <a:r>
              <a:rPr lang="fr-FR" dirty="0" smtClean="0">
                <a:latin typeface="+mj-lt"/>
                <a:cs typeface="Times New Roman" pitchFamily="18" charset="0"/>
              </a:rPr>
              <a:t>Vins rouges, bières vivantes</a:t>
            </a:r>
          </a:p>
          <a:p>
            <a:pPr marL="742950" lvl="1" indent="-285750">
              <a:buFont typeface="Arial" pitchFamily="34" charset="0"/>
              <a:buChar char="•"/>
            </a:pPr>
            <a:r>
              <a:rPr lang="fr-FR" dirty="0" smtClean="0">
                <a:latin typeface="+mj-lt"/>
                <a:cs typeface="Times New Roman" pitchFamily="18" charset="0"/>
              </a:rPr>
              <a:t>max par jour 1 bière et un verre de vin (moyenne hebdomadaire non cumulable le week-end….)</a:t>
            </a:r>
          </a:p>
          <a:p>
            <a:pPr marL="342900" indent="-342900">
              <a:buFont typeface="Wingdings" pitchFamily="2" charset="2"/>
              <a:buChar char="Ø"/>
            </a:pPr>
            <a:endParaRPr lang="fr-FR" dirty="0" smtClean="0">
              <a:latin typeface="+mj-lt"/>
              <a:cs typeface="Times New Roman" pitchFamily="18" charset="0"/>
            </a:endParaRPr>
          </a:p>
          <a:p>
            <a:pPr marL="342900" indent="-342900">
              <a:buFont typeface="Wingdings" pitchFamily="2" charset="2"/>
              <a:buChar char="Ø"/>
            </a:pPr>
            <a:r>
              <a:rPr lang="fr-FR" dirty="0" smtClean="0">
                <a:latin typeface="+mj-lt"/>
                <a:cs typeface="Times New Roman" pitchFamily="18" charset="0"/>
              </a:rPr>
              <a:t>Tout le reste : fromages, viandes rouges, confit de canard, beurre, </a:t>
            </a:r>
            <a:r>
              <a:rPr lang="fr-FR" dirty="0" err="1" smtClean="0">
                <a:latin typeface="+mj-lt"/>
                <a:cs typeface="Times New Roman" pitchFamily="18" charset="0"/>
              </a:rPr>
              <a:t>MacDo</a:t>
            </a:r>
            <a:r>
              <a:rPr lang="fr-FR" dirty="0" smtClean="0">
                <a:latin typeface="+mj-lt"/>
                <a:cs typeface="Times New Roman" pitchFamily="18" charset="0"/>
              </a:rPr>
              <a:t>, doit être considéré comme gourmandise et </a:t>
            </a:r>
            <a:r>
              <a:rPr lang="fr-FR" b="1" i="1" dirty="0" smtClean="0">
                <a:latin typeface="+mj-lt"/>
                <a:cs typeface="Times New Roman" pitchFamily="18" charset="0"/>
              </a:rPr>
              <a:t>non</a:t>
            </a:r>
            <a:r>
              <a:rPr lang="fr-FR" dirty="0" smtClean="0">
                <a:latin typeface="+mj-lt"/>
                <a:cs typeface="Times New Roman" pitchFamily="18" charset="0"/>
              </a:rPr>
              <a:t> comme nourriture standard</a:t>
            </a:r>
          </a:p>
          <a:p>
            <a:pPr marL="800100" lvl="1" indent="-342900">
              <a:buFont typeface="Wingdings" pitchFamily="2" charset="2"/>
              <a:buChar char="Ø"/>
            </a:pPr>
            <a:endParaRPr lang="fr-FR" dirty="0" smtClean="0">
              <a:latin typeface="+mj-lt"/>
              <a:cs typeface="Times New Roman" pitchFamily="18" charset="0"/>
            </a:endParaRPr>
          </a:p>
          <a:p>
            <a:pPr marL="342900" indent="-342900">
              <a:buFont typeface="Wingdings" pitchFamily="2" charset="2"/>
              <a:buChar char="Ø"/>
            </a:pPr>
            <a:r>
              <a:rPr lang="fr-FR" dirty="0" smtClean="0">
                <a:latin typeface="+mj-lt"/>
                <a:cs typeface="Times New Roman" pitchFamily="18" charset="0"/>
              </a:rPr>
              <a:t>Supplément Vitamines, Oligo-éléments, Omega-3 et 6 pendant la phase “intensive”</a:t>
            </a:r>
          </a:p>
          <a:p>
            <a:pPr marL="1257300" lvl="2" indent="-342900">
              <a:buFont typeface="Wingdings" pitchFamily="2" charset="2"/>
              <a:buChar char="Ø"/>
            </a:pPr>
            <a:endParaRPr lang="fr-FR" dirty="0">
              <a:latin typeface="+mj-lt"/>
              <a:cs typeface="Times New Roman" pitchFamily="18" charset="0"/>
            </a:endParaRPr>
          </a:p>
        </p:txBody>
      </p:sp>
    </p:spTree>
    <p:extLst>
      <p:ext uri="{BB962C8B-B14F-4D97-AF65-F5344CB8AC3E}">
        <p14:creationId xmlns:p14="http://schemas.microsoft.com/office/powerpoint/2010/main" val="13538272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b="1" dirty="0" smtClean="0"/>
              <a:t>Le dernier mois</a:t>
            </a:r>
            <a:endParaRPr lang="fr-CH" dirty="0"/>
          </a:p>
        </p:txBody>
      </p:sp>
      <p:sp>
        <p:nvSpPr>
          <p:cNvPr id="3" name="TextBox 2"/>
          <p:cNvSpPr txBox="1"/>
          <p:nvPr/>
        </p:nvSpPr>
        <p:spPr>
          <a:xfrm>
            <a:off x="899592" y="2245166"/>
            <a:ext cx="7416824" cy="2308324"/>
          </a:xfrm>
          <a:prstGeom prst="rect">
            <a:avLst/>
          </a:prstGeom>
          <a:noFill/>
        </p:spPr>
        <p:txBody>
          <a:bodyPr wrap="square" rtlCol="0">
            <a:spAutoFit/>
          </a:bodyPr>
          <a:lstStyle/>
          <a:p>
            <a:pPr marL="342900" indent="-342900">
              <a:buFont typeface="Wingdings" pitchFamily="2" charset="2"/>
              <a:buChar char="Ø"/>
            </a:pPr>
            <a:r>
              <a:rPr lang="fr-FR" dirty="0" smtClean="0">
                <a:latin typeface="+mj-lt"/>
                <a:cs typeface="Times New Roman" pitchFamily="18" charset="0"/>
              </a:rPr>
              <a:t>Ajuster son alimentation (&gt; poulet et nouilles)</a:t>
            </a:r>
          </a:p>
          <a:p>
            <a:pPr marL="342900" indent="-342900">
              <a:buFont typeface="Wingdings" pitchFamily="2" charset="2"/>
              <a:buChar char="Ø"/>
            </a:pPr>
            <a:endParaRPr lang="fr-FR" dirty="0" smtClean="0">
              <a:latin typeface="+mj-lt"/>
              <a:cs typeface="Times New Roman" pitchFamily="18" charset="0"/>
            </a:endParaRPr>
          </a:p>
          <a:p>
            <a:pPr marL="342900" indent="-342900">
              <a:buFont typeface="Wingdings" pitchFamily="2" charset="2"/>
              <a:buChar char="Ø"/>
            </a:pPr>
            <a:r>
              <a:rPr lang="fr-FR" dirty="0" smtClean="0">
                <a:latin typeface="+mj-lt"/>
                <a:cs typeface="Times New Roman" pitchFamily="18" charset="0"/>
              </a:rPr>
              <a:t>Tester la technique du “Fractionné à la PS”</a:t>
            </a:r>
          </a:p>
          <a:p>
            <a:pPr marL="342900" indent="-342900">
              <a:buFont typeface="Wingdings" pitchFamily="2" charset="2"/>
              <a:buChar char="Ø"/>
            </a:pPr>
            <a:endParaRPr lang="fr-FR" dirty="0" smtClean="0">
              <a:latin typeface="+mj-lt"/>
              <a:cs typeface="Times New Roman" pitchFamily="18" charset="0"/>
            </a:endParaRPr>
          </a:p>
          <a:p>
            <a:pPr marL="342900" indent="-342900">
              <a:buFont typeface="Wingdings" pitchFamily="2" charset="2"/>
              <a:buChar char="Ø"/>
            </a:pPr>
            <a:r>
              <a:rPr lang="fr-FR" dirty="0" smtClean="0">
                <a:latin typeface="+mj-lt"/>
                <a:cs typeface="Times New Roman" pitchFamily="18" charset="0"/>
              </a:rPr>
              <a:t>Arrêter l’alcool</a:t>
            </a:r>
          </a:p>
          <a:p>
            <a:pPr marL="342900" indent="-342900">
              <a:buFont typeface="Wingdings" pitchFamily="2" charset="2"/>
              <a:buChar char="Ø"/>
            </a:pPr>
            <a:endParaRPr lang="fr-FR" dirty="0" smtClean="0">
              <a:latin typeface="+mj-lt"/>
              <a:cs typeface="Times New Roman" pitchFamily="18" charset="0"/>
            </a:endParaRPr>
          </a:p>
          <a:p>
            <a:pPr marL="800100" lvl="1" indent="-342900">
              <a:buFont typeface="Wingdings" pitchFamily="2" charset="2"/>
              <a:buChar char="Ø"/>
            </a:pPr>
            <a:endParaRPr lang="fr-FR" i="1" dirty="0" smtClean="0">
              <a:latin typeface="+mj-lt"/>
              <a:cs typeface="Times New Roman" pitchFamily="18" charset="0"/>
            </a:endParaRPr>
          </a:p>
          <a:p>
            <a:pPr marL="1257300" lvl="2" indent="-342900">
              <a:buFont typeface="Wingdings" pitchFamily="2" charset="2"/>
              <a:buChar char="Ø"/>
            </a:pPr>
            <a:endParaRPr lang="fr-FR" dirty="0">
              <a:latin typeface="+mj-lt"/>
              <a:cs typeface="Times New Roman" pitchFamily="18" charset="0"/>
            </a:endParaRPr>
          </a:p>
        </p:txBody>
      </p:sp>
    </p:spTree>
    <p:extLst>
      <p:ext uri="{BB962C8B-B14F-4D97-AF65-F5344CB8AC3E}">
        <p14:creationId xmlns:p14="http://schemas.microsoft.com/office/powerpoint/2010/main" val="37780921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cs typeface="Times New Roman" pitchFamily="18" charset="0"/>
              </a:rPr>
              <a:t>“Le </a:t>
            </a:r>
            <a:r>
              <a:rPr lang="en-US" b="1" dirty="0" err="1" smtClean="0">
                <a:cs typeface="Times New Roman" pitchFamily="18" charset="0"/>
              </a:rPr>
              <a:t>Fractionné</a:t>
            </a:r>
            <a:r>
              <a:rPr lang="en-US" b="1" dirty="0" smtClean="0">
                <a:cs typeface="Times New Roman" pitchFamily="18" charset="0"/>
              </a:rPr>
              <a:t> </a:t>
            </a:r>
            <a:r>
              <a:rPr lang="en-US" b="1" dirty="0">
                <a:cs typeface="Times New Roman" pitchFamily="18" charset="0"/>
              </a:rPr>
              <a:t>à la </a:t>
            </a:r>
            <a:r>
              <a:rPr lang="en-US" b="1" dirty="0" smtClean="0">
                <a:cs typeface="Times New Roman" pitchFamily="18" charset="0"/>
              </a:rPr>
              <a:t>PS”</a:t>
            </a:r>
            <a:endParaRPr lang="fr-CH" b="1" dirty="0"/>
          </a:p>
        </p:txBody>
      </p:sp>
      <p:sp>
        <p:nvSpPr>
          <p:cNvPr id="3" name="TextBox 2"/>
          <p:cNvSpPr txBox="1"/>
          <p:nvPr/>
        </p:nvSpPr>
        <p:spPr>
          <a:xfrm>
            <a:off x="395536" y="1628800"/>
            <a:ext cx="8208912" cy="4247317"/>
          </a:xfrm>
          <a:prstGeom prst="rect">
            <a:avLst/>
          </a:prstGeom>
          <a:noFill/>
        </p:spPr>
        <p:txBody>
          <a:bodyPr wrap="square" rtlCol="0">
            <a:spAutoFit/>
          </a:bodyPr>
          <a:lstStyle/>
          <a:p>
            <a:pPr marL="342900" indent="-342900">
              <a:buFont typeface="Wingdings" pitchFamily="2" charset="2"/>
              <a:buChar char="Ø"/>
            </a:pPr>
            <a:r>
              <a:rPr lang="fr-FR" dirty="0" smtClean="0">
                <a:latin typeface="+mj-lt"/>
                <a:cs typeface="Times New Roman" pitchFamily="18" charset="0"/>
              </a:rPr>
              <a:t>Si impossible ou pas envie de pratiquer le fractionné classique</a:t>
            </a:r>
          </a:p>
          <a:p>
            <a:pPr marL="342900" indent="-342900">
              <a:buFont typeface="Wingdings" pitchFamily="2" charset="2"/>
              <a:buChar char="Ø"/>
            </a:pPr>
            <a:endParaRPr lang="fr-FR" dirty="0" smtClean="0">
              <a:latin typeface="+mj-lt"/>
              <a:cs typeface="Times New Roman" pitchFamily="18" charset="0"/>
            </a:endParaRPr>
          </a:p>
          <a:p>
            <a:pPr marL="342900" indent="-342900">
              <a:buFont typeface="Wingdings" pitchFamily="2" charset="2"/>
              <a:buChar char="Ø"/>
            </a:pPr>
            <a:r>
              <a:rPr lang="fr-FR" dirty="0" smtClean="0">
                <a:latin typeface="+mj-lt"/>
                <a:cs typeface="Times New Roman" pitchFamily="18" charset="0"/>
              </a:rPr>
              <a:t>Si envie d’accélérer un peu (jambes qui démangent à l’approche de l’échéance)</a:t>
            </a:r>
          </a:p>
          <a:p>
            <a:pPr marL="342900" indent="-342900">
              <a:buFont typeface="Wingdings" pitchFamily="2" charset="2"/>
              <a:buChar char="Ø"/>
            </a:pPr>
            <a:endParaRPr lang="fr-FR" dirty="0" smtClean="0">
              <a:latin typeface="+mj-lt"/>
              <a:cs typeface="Times New Roman" pitchFamily="18" charset="0"/>
            </a:endParaRPr>
          </a:p>
          <a:p>
            <a:pPr marL="342900" indent="-342900">
              <a:buFont typeface="Wingdings" pitchFamily="2" charset="2"/>
              <a:buChar char="Ø"/>
            </a:pPr>
            <a:r>
              <a:rPr lang="fr-FR" dirty="0" smtClean="0">
                <a:latin typeface="+mj-lt"/>
                <a:cs typeface="Times New Roman" pitchFamily="18" charset="0"/>
              </a:rPr>
              <a:t>En fin d’intervalle “</a:t>
            </a:r>
            <a:r>
              <a:rPr lang="fr-FR" dirty="0" err="1" smtClean="0">
                <a:latin typeface="+mj-lt"/>
                <a:cs typeface="Times New Roman" pitchFamily="18" charset="0"/>
              </a:rPr>
              <a:t>walk</a:t>
            </a:r>
            <a:r>
              <a:rPr lang="fr-FR" dirty="0" smtClean="0">
                <a:latin typeface="+mj-lt"/>
                <a:cs typeface="Times New Roman" pitchFamily="18" charset="0"/>
              </a:rPr>
              <a:t>-break”</a:t>
            </a:r>
          </a:p>
          <a:p>
            <a:pPr marL="800100" lvl="1" indent="-342900">
              <a:buFont typeface="Arial" pitchFamily="34" charset="0"/>
              <a:buChar char="•"/>
            </a:pPr>
            <a:r>
              <a:rPr lang="fr-FR" dirty="0" smtClean="0">
                <a:latin typeface="+mj-lt"/>
                <a:cs typeface="Times New Roman" pitchFamily="18" charset="0"/>
              </a:rPr>
              <a:t>À partir 2 deuxième “</a:t>
            </a:r>
            <a:r>
              <a:rPr lang="fr-FR" dirty="0" err="1" smtClean="0">
                <a:latin typeface="+mj-lt"/>
                <a:cs typeface="Times New Roman" pitchFamily="18" charset="0"/>
              </a:rPr>
              <a:t>walk</a:t>
            </a:r>
            <a:r>
              <a:rPr lang="fr-FR" dirty="0" smtClean="0">
                <a:latin typeface="+mj-lt"/>
                <a:cs typeface="Times New Roman" pitchFamily="18" charset="0"/>
              </a:rPr>
              <a:t>-break”</a:t>
            </a:r>
          </a:p>
          <a:p>
            <a:pPr marL="800100" lvl="1" indent="-342900">
              <a:buFont typeface="Arial" pitchFamily="34" charset="0"/>
              <a:buChar char="•"/>
            </a:pPr>
            <a:r>
              <a:rPr lang="fr-FR" dirty="0" smtClean="0">
                <a:latin typeface="+mj-lt"/>
                <a:cs typeface="Times New Roman" pitchFamily="18" charset="0"/>
              </a:rPr>
              <a:t>Dernière minute avec accélération dans une zone un peu inconfortable</a:t>
            </a:r>
          </a:p>
          <a:p>
            <a:pPr marL="800100" lvl="1" indent="-342900">
              <a:buFont typeface="Arial" pitchFamily="34" charset="0"/>
              <a:buChar char="•"/>
            </a:pPr>
            <a:r>
              <a:rPr lang="fr-FR" dirty="0" smtClean="0">
                <a:latin typeface="+mj-lt"/>
                <a:cs typeface="Times New Roman" pitchFamily="18" charset="0"/>
              </a:rPr>
              <a:t>Surveiller le cardio (160 à 165 à la toute fin de la minute pour 150 de cible habituelle)</a:t>
            </a:r>
          </a:p>
          <a:p>
            <a:pPr marL="800100" lvl="1" indent="-342900">
              <a:buFont typeface="Arial" pitchFamily="34" charset="0"/>
              <a:buChar char="•"/>
            </a:pPr>
            <a:endParaRPr lang="fr-FR" dirty="0" smtClean="0">
              <a:latin typeface="+mj-lt"/>
              <a:cs typeface="Times New Roman" pitchFamily="18" charset="0"/>
            </a:endParaRPr>
          </a:p>
          <a:p>
            <a:pPr marL="342900" indent="-342900">
              <a:buFont typeface="Arial" pitchFamily="34" charset="0"/>
              <a:buChar char="•"/>
            </a:pPr>
            <a:r>
              <a:rPr lang="fr-FR" dirty="0" smtClean="0">
                <a:latin typeface="+mj-lt"/>
                <a:cs typeface="Times New Roman" pitchFamily="18" charset="0"/>
              </a:rPr>
              <a:t>Objectif est une hypoxie légère des muscles dont le cœur</a:t>
            </a:r>
            <a:endParaRPr lang="fr-FR" dirty="0">
              <a:latin typeface="+mj-lt"/>
              <a:cs typeface="Times New Roman" pitchFamily="18" charset="0"/>
            </a:endParaRPr>
          </a:p>
          <a:p>
            <a:pPr marL="800100" lvl="1" indent="-342900">
              <a:buFont typeface="Arial" pitchFamily="34" charset="0"/>
              <a:buChar char="•"/>
            </a:pPr>
            <a:r>
              <a:rPr lang="fr-FR" dirty="0" smtClean="0">
                <a:latin typeface="+mj-lt"/>
                <a:cs typeface="Times New Roman" pitchFamily="18" charset="0"/>
              </a:rPr>
              <a:t>Augmentation modérée mais sensible des performances</a:t>
            </a:r>
          </a:p>
          <a:p>
            <a:pPr marL="1257300" lvl="2" indent="-342900">
              <a:buFont typeface="Wingdings" pitchFamily="2" charset="2"/>
              <a:buChar char="ü"/>
            </a:pPr>
            <a:r>
              <a:rPr lang="fr-FR" dirty="0" smtClean="0">
                <a:latin typeface="+mj-lt"/>
                <a:cs typeface="Times New Roman" pitchFamily="18" charset="0"/>
              </a:rPr>
              <a:t>FC plus basse (un chouïa)</a:t>
            </a:r>
          </a:p>
          <a:p>
            <a:pPr marL="1257300" lvl="2" indent="-342900">
              <a:buFont typeface="Wingdings" pitchFamily="2" charset="2"/>
              <a:buChar char="ü"/>
            </a:pPr>
            <a:r>
              <a:rPr lang="fr-FR" dirty="0" smtClean="0">
                <a:latin typeface="+mj-lt"/>
                <a:cs typeface="Times New Roman" pitchFamily="18" charset="0"/>
              </a:rPr>
              <a:t>Vitesse plus élevée (un chouïa aussi)</a:t>
            </a:r>
          </a:p>
          <a:p>
            <a:pPr marL="800100" lvl="1" indent="-342900">
              <a:buFont typeface="Arial" pitchFamily="34" charset="0"/>
              <a:buChar char="•"/>
            </a:pPr>
            <a:endParaRPr lang="fr-FR" dirty="0" smtClean="0">
              <a:latin typeface="+mj-lt"/>
              <a:cs typeface="Times New Roman" pitchFamily="18" charset="0"/>
            </a:endParaRPr>
          </a:p>
        </p:txBody>
      </p:sp>
    </p:spTree>
    <p:extLst>
      <p:ext uri="{BB962C8B-B14F-4D97-AF65-F5344CB8AC3E}">
        <p14:creationId xmlns:p14="http://schemas.microsoft.com/office/powerpoint/2010/main" val="10178886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cs typeface="Times New Roman" pitchFamily="18" charset="0"/>
              </a:rPr>
              <a:t>“Le </a:t>
            </a:r>
            <a:r>
              <a:rPr lang="en-US" b="1" dirty="0" err="1" smtClean="0">
                <a:cs typeface="Times New Roman" pitchFamily="18" charset="0"/>
              </a:rPr>
              <a:t>Fractionné</a:t>
            </a:r>
            <a:r>
              <a:rPr lang="en-US" b="1" dirty="0" smtClean="0">
                <a:cs typeface="Times New Roman" pitchFamily="18" charset="0"/>
              </a:rPr>
              <a:t> </a:t>
            </a:r>
            <a:r>
              <a:rPr lang="en-US" b="1" dirty="0">
                <a:cs typeface="Times New Roman" pitchFamily="18" charset="0"/>
              </a:rPr>
              <a:t>à la </a:t>
            </a:r>
            <a:r>
              <a:rPr lang="en-US" b="1" dirty="0" smtClean="0">
                <a:cs typeface="Times New Roman" pitchFamily="18" charset="0"/>
              </a:rPr>
              <a:t>PS”</a:t>
            </a:r>
            <a:endParaRPr lang="fr-CH" b="1" dirty="0"/>
          </a:p>
        </p:txBody>
      </p:sp>
      <p:pic>
        <p:nvPicPr>
          <p:cNvPr id="2050" name="Picture 2" descr="C:\Users\patrick\Desktop\fraction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862325"/>
            <a:ext cx="9001000" cy="4663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3928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b="1" dirty="0" smtClean="0"/>
              <a:t>Les quelques jours avant</a:t>
            </a:r>
            <a:endParaRPr lang="fr-CH" dirty="0"/>
          </a:p>
        </p:txBody>
      </p:sp>
      <p:sp>
        <p:nvSpPr>
          <p:cNvPr id="3" name="TextBox 2"/>
          <p:cNvSpPr txBox="1"/>
          <p:nvPr/>
        </p:nvSpPr>
        <p:spPr>
          <a:xfrm>
            <a:off x="323528" y="1412776"/>
            <a:ext cx="6389290" cy="3139321"/>
          </a:xfrm>
          <a:prstGeom prst="rect">
            <a:avLst/>
          </a:prstGeom>
          <a:noFill/>
        </p:spPr>
        <p:txBody>
          <a:bodyPr wrap="square" rtlCol="0">
            <a:spAutoFit/>
          </a:bodyPr>
          <a:lstStyle/>
          <a:p>
            <a:pPr marL="342900" indent="-342900">
              <a:buFont typeface="Wingdings" pitchFamily="2" charset="2"/>
              <a:buChar char="Ø"/>
            </a:pPr>
            <a:r>
              <a:rPr lang="fr-FR" dirty="0" smtClean="0">
                <a:latin typeface="+mj-lt"/>
                <a:cs typeface="Times New Roman" pitchFamily="18" charset="0"/>
              </a:rPr>
              <a:t>Charger en sucres lents</a:t>
            </a:r>
          </a:p>
          <a:p>
            <a:pPr marL="342900" indent="-342900">
              <a:buFont typeface="Wingdings" pitchFamily="2" charset="2"/>
              <a:buChar char="Ø"/>
            </a:pPr>
            <a:endParaRPr lang="fr-FR" dirty="0" smtClean="0">
              <a:latin typeface="+mj-lt"/>
              <a:cs typeface="Times New Roman" pitchFamily="18" charset="0"/>
            </a:endParaRPr>
          </a:p>
          <a:p>
            <a:pPr marL="342900" indent="-342900">
              <a:buFont typeface="Wingdings" pitchFamily="2" charset="2"/>
              <a:buChar char="Ø"/>
            </a:pPr>
            <a:r>
              <a:rPr lang="fr-FR" dirty="0" smtClean="0">
                <a:latin typeface="+mj-lt"/>
                <a:cs typeface="Times New Roman" pitchFamily="18" charset="0"/>
              </a:rPr>
              <a:t>Ecouter son corps &gt; éviter la blessure, la fatigue, le rhume</a:t>
            </a:r>
          </a:p>
          <a:p>
            <a:pPr marL="342900" indent="-342900">
              <a:buFont typeface="Wingdings" pitchFamily="2" charset="2"/>
              <a:buChar char="Ø"/>
            </a:pPr>
            <a:endParaRPr lang="fr-FR" dirty="0" smtClean="0">
              <a:latin typeface="+mj-lt"/>
              <a:cs typeface="Times New Roman" pitchFamily="18" charset="0"/>
            </a:endParaRPr>
          </a:p>
          <a:p>
            <a:pPr marL="342900" indent="-342900">
              <a:buFont typeface="Wingdings" pitchFamily="2" charset="2"/>
              <a:buChar char="Ø"/>
            </a:pPr>
            <a:r>
              <a:rPr lang="fr-FR" dirty="0" smtClean="0">
                <a:latin typeface="+mj-lt"/>
                <a:cs typeface="Times New Roman" pitchFamily="18" charset="0"/>
              </a:rPr>
              <a:t>Tout a été fait &gt; Y a plus rien à faire, on est rentier</a:t>
            </a:r>
          </a:p>
          <a:p>
            <a:pPr marL="342900" indent="-342900">
              <a:buFont typeface="Wingdings" pitchFamily="2" charset="2"/>
              <a:buChar char="Ø"/>
            </a:pPr>
            <a:endParaRPr lang="fr-FR" dirty="0" smtClean="0">
              <a:latin typeface="+mj-lt"/>
              <a:cs typeface="Times New Roman" pitchFamily="18" charset="0"/>
            </a:endParaRPr>
          </a:p>
          <a:p>
            <a:pPr marL="342900" indent="-342900">
              <a:buFont typeface="Wingdings" pitchFamily="2" charset="2"/>
              <a:buChar char="Ø"/>
            </a:pPr>
            <a:r>
              <a:rPr lang="fr-FR" dirty="0" smtClean="0">
                <a:latin typeface="+mj-lt"/>
                <a:cs typeface="Times New Roman" pitchFamily="18" charset="0"/>
              </a:rPr>
              <a:t>Courir quand on a envie</a:t>
            </a:r>
          </a:p>
          <a:p>
            <a:pPr marL="800100" lvl="1" indent="-342900">
              <a:buFont typeface="Arial" pitchFamily="34" charset="0"/>
              <a:buChar char="•"/>
            </a:pPr>
            <a:r>
              <a:rPr lang="fr-FR" dirty="0" smtClean="0">
                <a:latin typeface="+mj-lt"/>
                <a:cs typeface="Times New Roman" pitchFamily="18" charset="0"/>
              </a:rPr>
              <a:t>soit vite et pas longtemps</a:t>
            </a:r>
          </a:p>
          <a:p>
            <a:pPr marL="800100" lvl="1" indent="-342900">
              <a:buFont typeface="Arial" pitchFamily="34" charset="0"/>
              <a:buChar char="•"/>
            </a:pPr>
            <a:r>
              <a:rPr lang="fr-FR" dirty="0" smtClean="0">
                <a:latin typeface="+mj-lt"/>
                <a:cs typeface="Times New Roman" pitchFamily="18" charset="0"/>
              </a:rPr>
              <a:t>soit longtemps et pas vite</a:t>
            </a:r>
          </a:p>
          <a:p>
            <a:pPr marL="342900" indent="-342900">
              <a:buFont typeface="Wingdings" pitchFamily="2" charset="2"/>
              <a:buChar char="Ø"/>
            </a:pPr>
            <a:endParaRPr lang="fr-FR" dirty="0" smtClean="0">
              <a:latin typeface="+mj-lt"/>
              <a:cs typeface="Times New Roman" pitchFamily="18" charset="0"/>
            </a:endParaRPr>
          </a:p>
          <a:p>
            <a:pPr marL="1257300" lvl="2" indent="-342900">
              <a:buFont typeface="Wingdings" pitchFamily="2" charset="2"/>
              <a:buChar char="Ø"/>
            </a:pPr>
            <a:endParaRPr lang="fr-FR" dirty="0">
              <a:latin typeface="+mj-lt"/>
              <a:cs typeface="Times New Roman" pitchFamily="18" charset="0"/>
            </a:endParaRPr>
          </a:p>
        </p:txBody>
      </p:sp>
      <p:pic>
        <p:nvPicPr>
          <p:cNvPr id="5122" name="Picture 2" descr="C:\Users\patrick\Pictures\Chicago 2011\Run Chicago 6.10.11\dsc_01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0868" y="3789040"/>
            <a:ext cx="5433132" cy="3056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3102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b="1" dirty="0" smtClean="0"/>
              <a:t>Le jour d’avant</a:t>
            </a:r>
            <a:endParaRPr lang="fr-CH" dirty="0"/>
          </a:p>
        </p:txBody>
      </p:sp>
      <p:pic>
        <p:nvPicPr>
          <p:cNvPr id="3074" name="Picture 2" descr="C:\Users\patrick\Pictures\Chicago 2011\Marathon Chicago 2011\dsc_018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714" y="1484784"/>
            <a:ext cx="4176464" cy="234926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patrick\Pictures\Chicago 2011\Marathon Chicago 2011\dsc_018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944" y="3332222"/>
            <a:ext cx="4788024" cy="2693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4896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b="1" dirty="0" smtClean="0"/>
              <a:t>Le Grand Jour</a:t>
            </a:r>
            <a:endParaRPr lang="fr-CH" dirty="0"/>
          </a:p>
        </p:txBody>
      </p:sp>
      <p:sp>
        <p:nvSpPr>
          <p:cNvPr id="3" name="TextBox 2"/>
          <p:cNvSpPr txBox="1"/>
          <p:nvPr/>
        </p:nvSpPr>
        <p:spPr>
          <a:xfrm>
            <a:off x="395536" y="1772816"/>
            <a:ext cx="8208912" cy="4524315"/>
          </a:xfrm>
          <a:prstGeom prst="rect">
            <a:avLst/>
          </a:prstGeom>
          <a:noFill/>
        </p:spPr>
        <p:txBody>
          <a:bodyPr wrap="square" rtlCol="0">
            <a:spAutoFit/>
          </a:bodyPr>
          <a:lstStyle/>
          <a:p>
            <a:pPr marL="342900" indent="-342900">
              <a:buFont typeface="Wingdings" pitchFamily="2" charset="2"/>
              <a:buChar char="Ø"/>
            </a:pPr>
            <a:r>
              <a:rPr lang="fr-FR" dirty="0" smtClean="0">
                <a:latin typeface="+mj-lt"/>
                <a:cs typeface="Times New Roman" pitchFamily="18" charset="0"/>
              </a:rPr>
              <a:t>Préparer tout la veille, s’habiller en entier, faire sa checklist</a:t>
            </a:r>
          </a:p>
          <a:p>
            <a:pPr marL="342900" indent="-342900">
              <a:buFont typeface="Wingdings" pitchFamily="2" charset="2"/>
              <a:buChar char="Ø"/>
            </a:pPr>
            <a:endParaRPr lang="fr-FR" dirty="0" smtClean="0">
              <a:latin typeface="+mj-lt"/>
              <a:cs typeface="Times New Roman" pitchFamily="18" charset="0"/>
            </a:endParaRPr>
          </a:p>
          <a:p>
            <a:pPr marL="342900" indent="-342900">
              <a:buFont typeface="Wingdings" pitchFamily="2" charset="2"/>
              <a:buChar char="Ø"/>
            </a:pPr>
            <a:r>
              <a:rPr lang="fr-FR" dirty="0" smtClean="0">
                <a:latin typeface="+mj-lt"/>
                <a:cs typeface="Times New Roman" pitchFamily="18" charset="0"/>
              </a:rPr>
              <a:t>Accepter la pression comme une récompense</a:t>
            </a:r>
          </a:p>
          <a:p>
            <a:pPr marL="342900" indent="-342900">
              <a:buFont typeface="Wingdings" pitchFamily="2" charset="2"/>
              <a:buChar char="Ø"/>
            </a:pPr>
            <a:endParaRPr lang="fr-FR" dirty="0" smtClean="0">
              <a:latin typeface="+mj-lt"/>
              <a:cs typeface="Times New Roman" pitchFamily="18" charset="0"/>
            </a:endParaRPr>
          </a:p>
          <a:p>
            <a:pPr marL="342900" indent="-342900">
              <a:buFont typeface="Wingdings" pitchFamily="2" charset="2"/>
              <a:buChar char="Ø"/>
            </a:pPr>
            <a:r>
              <a:rPr lang="fr-FR" dirty="0" smtClean="0">
                <a:latin typeface="+mj-lt"/>
                <a:cs typeface="Times New Roman" pitchFamily="18" charset="0"/>
              </a:rPr>
              <a:t>Une bonne nuit de sommeil n’est pas critique la veille</a:t>
            </a:r>
          </a:p>
          <a:p>
            <a:pPr marL="342900" indent="-342900">
              <a:buFont typeface="Wingdings" pitchFamily="2" charset="2"/>
              <a:buChar char="Ø"/>
            </a:pPr>
            <a:endParaRPr lang="fr-FR" dirty="0" smtClean="0">
              <a:latin typeface="+mj-lt"/>
              <a:cs typeface="Times New Roman" pitchFamily="18" charset="0"/>
            </a:endParaRPr>
          </a:p>
          <a:p>
            <a:pPr marL="342900" indent="-342900">
              <a:buFont typeface="Wingdings" pitchFamily="2" charset="2"/>
              <a:buChar char="Ø"/>
            </a:pPr>
            <a:r>
              <a:rPr lang="fr-FR" dirty="0" smtClean="0">
                <a:latin typeface="+mj-lt"/>
                <a:cs typeface="Times New Roman" pitchFamily="18" charset="0"/>
              </a:rPr>
              <a:t>Le matin : </a:t>
            </a:r>
            <a:r>
              <a:rPr lang="fr-FR" dirty="0" err="1" smtClean="0">
                <a:latin typeface="+mj-lt"/>
                <a:cs typeface="Times New Roman" pitchFamily="18" charset="0"/>
              </a:rPr>
              <a:t>SporDej</a:t>
            </a:r>
            <a:r>
              <a:rPr lang="fr-FR" dirty="0" smtClean="0">
                <a:latin typeface="+mj-lt"/>
                <a:cs typeface="Times New Roman" pitchFamily="18" charset="0"/>
              </a:rPr>
              <a:t>, avec pas trop d’eau sinon…</a:t>
            </a:r>
          </a:p>
          <a:p>
            <a:pPr marL="342900" indent="-342900">
              <a:buFont typeface="Wingdings" pitchFamily="2" charset="2"/>
              <a:buChar char="Ø"/>
            </a:pPr>
            <a:endParaRPr lang="fr-FR" dirty="0" smtClean="0">
              <a:latin typeface="+mj-lt"/>
              <a:cs typeface="Times New Roman" pitchFamily="18" charset="0"/>
            </a:endParaRPr>
          </a:p>
          <a:p>
            <a:pPr marL="342900" indent="-342900">
              <a:buFont typeface="Wingdings" pitchFamily="2" charset="2"/>
              <a:buChar char="Ø"/>
            </a:pPr>
            <a:r>
              <a:rPr lang="fr-FR" dirty="0" smtClean="0">
                <a:latin typeface="+mj-lt"/>
                <a:cs typeface="Times New Roman" pitchFamily="18" charset="0"/>
              </a:rPr>
              <a:t>Prévoir de la marge pour éviter le stress (transports, approche de la ligne de départ)</a:t>
            </a:r>
          </a:p>
          <a:p>
            <a:pPr marL="342900" indent="-342900">
              <a:buFont typeface="Wingdings" pitchFamily="2" charset="2"/>
              <a:buChar char="Ø"/>
            </a:pPr>
            <a:endParaRPr lang="fr-FR" dirty="0" smtClean="0">
              <a:latin typeface="+mj-lt"/>
              <a:cs typeface="Times New Roman" pitchFamily="18" charset="0"/>
            </a:endParaRPr>
          </a:p>
          <a:p>
            <a:pPr marL="342900" indent="-342900">
              <a:buFont typeface="Wingdings" pitchFamily="2" charset="2"/>
              <a:buChar char="Ø"/>
            </a:pPr>
            <a:r>
              <a:rPr lang="fr-FR" b="1" dirty="0" smtClean="0">
                <a:latin typeface="+mj-lt"/>
                <a:cs typeface="Times New Roman" pitchFamily="18" charset="0"/>
              </a:rPr>
              <a:t>Ne rien tester ce jour (ravitaillement, équipement)</a:t>
            </a:r>
          </a:p>
          <a:p>
            <a:pPr marL="342900" indent="-342900">
              <a:buFont typeface="Wingdings" pitchFamily="2" charset="2"/>
              <a:buChar char="Ø"/>
            </a:pPr>
            <a:endParaRPr lang="fr-FR" dirty="0" smtClean="0">
              <a:latin typeface="+mj-lt"/>
              <a:cs typeface="Times New Roman" pitchFamily="18" charset="0"/>
            </a:endParaRPr>
          </a:p>
          <a:p>
            <a:pPr marL="342900" indent="-342900">
              <a:buFont typeface="Wingdings" pitchFamily="2" charset="2"/>
              <a:buChar char="Ø"/>
            </a:pPr>
            <a:r>
              <a:rPr lang="fr-FR" b="1" dirty="0" smtClean="0">
                <a:latin typeface="+mj-lt"/>
                <a:cs typeface="Times New Roman" pitchFamily="18" charset="0"/>
              </a:rPr>
              <a:t>N’utiliser que des équipements pleinement rodés en long </a:t>
            </a:r>
            <a:r>
              <a:rPr lang="fr-FR" b="1" dirty="0" err="1" smtClean="0">
                <a:latin typeface="+mj-lt"/>
                <a:cs typeface="Times New Roman" pitchFamily="18" charset="0"/>
              </a:rPr>
              <a:t>run</a:t>
            </a:r>
            <a:r>
              <a:rPr lang="fr-FR" b="1" dirty="0" smtClean="0">
                <a:latin typeface="+mj-lt"/>
                <a:cs typeface="Times New Roman" pitchFamily="18" charset="0"/>
              </a:rPr>
              <a:t> (chaussettes, shorts, </a:t>
            </a:r>
            <a:r>
              <a:rPr lang="fr-FR" b="1" dirty="0" err="1" smtClean="0">
                <a:latin typeface="+mj-lt"/>
                <a:cs typeface="Times New Roman" pitchFamily="18" charset="0"/>
              </a:rPr>
              <a:t>etc</a:t>
            </a:r>
            <a:r>
              <a:rPr lang="fr-FR" b="1" dirty="0" smtClean="0">
                <a:latin typeface="+mj-lt"/>
                <a:cs typeface="Times New Roman" pitchFamily="18" charset="0"/>
              </a:rPr>
              <a:t>)</a:t>
            </a:r>
          </a:p>
          <a:p>
            <a:pPr marL="342900" indent="-342900">
              <a:buFont typeface="Wingdings" pitchFamily="2" charset="2"/>
              <a:buChar char="Ø"/>
            </a:pPr>
            <a:endParaRPr lang="fr-FR" dirty="0" smtClean="0">
              <a:latin typeface="+mj-lt"/>
              <a:cs typeface="Times New Roman" pitchFamily="18" charset="0"/>
            </a:endParaRPr>
          </a:p>
        </p:txBody>
      </p:sp>
    </p:spTree>
    <p:extLst>
      <p:ext uri="{BB962C8B-B14F-4D97-AF65-F5344CB8AC3E}">
        <p14:creationId xmlns:p14="http://schemas.microsoft.com/office/powerpoint/2010/main" val="23211837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b="1" dirty="0" smtClean="0"/>
              <a:t>Le Grand Jour</a:t>
            </a:r>
            <a:endParaRPr lang="fr-CH"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2420888"/>
            <a:ext cx="1536948" cy="2782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70825" y="1596099"/>
            <a:ext cx="5328592" cy="4431983"/>
          </a:xfrm>
          <a:prstGeom prst="rect">
            <a:avLst/>
          </a:prstGeom>
        </p:spPr>
        <p:txBody>
          <a:bodyPr wrap="square">
            <a:spAutoFit/>
          </a:bodyPr>
          <a:lstStyle/>
          <a:p>
            <a:r>
              <a:rPr lang="fr-FR" sz="2400" b="1" u="sng" dirty="0" smtClean="0"/>
              <a:t>« Le </a:t>
            </a:r>
            <a:r>
              <a:rPr lang="fr-FR" sz="2400" b="1" u="sng" dirty="0" err="1" smtClean="0"/>
              <a:t>Petit-Dèj</a:t>
            </a:r>
            <a:r>
              <a:rPr lang="fr-FR" sz="2400" b="1" u="sng" dirty="0" smtClean="0"/>
              <a:t> », un Petit Calcul</a:t>
            </a:r>
          </a:p>
          <a:p>
            <a:endParaRPr lang="fr-FR" dirty="0"/>
          </a:p>
          <a:p>
            <a:pPr marL="285750" indent="-285750">
              <a:buFont typeface="Wingdings" pitchFamily="2" charset="2"/>
              <a:buChar char="Ø"/>
            </a:pPr>
            <a:r>
              <a:rPr lang="fr-FR" sz="1600" dirty="0" smtClean="0"/>
              <a:t>On dépense entre </a:t>
            </a:r>
            <a:r>
              <a:rPr lang="fr-FR" sz="1600" dirty="0"/>
              <a:t>3000 et 4000 </a:t>
            </a:r>
            <a:r>
              <a:rPr lang="fr-FR" sz="1600" dirty="0" err="1"/>
              <a:t>kCal</a:t>
            </a:r>
            <a:r>
              <a:rPr lang="fr-FR" sz="1600" dirty="0"/>
              <a:t> pendant un marathon</a:t>
            </a:r>
          </a:p>
          <a:p>
            <a:pPr marL="285750" indent="-285750">
              <a:buFont typeface="Wingdings" pitchFamily="2" charset="2"/>
              <a:buChar char="Ø"/>
            </a:pPr>
            <a:endParaRPr lang="fr-FR" sz="1600" dirty="0"/>
          </a:p>
          <a:p>
            <a:pPr marL="285750" indent="-285750">
              <a:buFont typeface="Wingdings" pitchFamily="2" charset="2"/>
              <a:buChar char="Ø"/>
            </a:pPr>
            <a:r>
              <a:rPr lang="fr-FR" sz="1600" dirty="0"/>
              <a:t>On peut stocker environ 1500 </a:t>
            </a:r>
            <a:r>
              <a:rPr lang="fr-FR" sz="1600" dirty="0" err="1"/>
              <a:t>kCal</a:t>
            </a:r>
            <a:r>
              <a:rPr lang="fr-FR" sz="1600" dirty="0"/>
              <a:t> directement mobilisable (hors graisses), </a:t>
            </a:r>
            <a:r>
              <a:rPr lang="fr-FR" sz="1600" dirty="0" smtClean="0"/>
              <a:t>à peine plus </a:t>
            </a:r>
            <a:r>
              <a:rPr lang="fr-FR" sz="1600" dirty="0"/>
              <a:t>si </a:t>
            </a:r>
            <a:r>
              <a:rPr lang="fr-FR" sz="1600" dirty="0" err="1"/>
              <a:t>carbo-loading</a:t>
            </a:r>
            <a:r>
              <a:rPr lang="fr-FR" sz="1600" dirty="0"/>
              <a:t> </a:t>
            </a:r>
            <a:r>
              <a:rPr lang="fr-FR" sz="1600" dirty="0" smtClean="0"/>
              <a:t>maximal</a:t>
            </a:r>
          </a:p>
          <a:p>
            <a:pPr marL="285750" indent="-285750">
              <a:buFont typeface="Wingdings" pitchFamily="2" charset="2"/>
              <a:buChar char="Ø"/>
            </a:pPr>
            <a:endParaRPr lang="fr-FR" sz="1600" dirty="0"/>
          </a:p>
          <a:p>
            <a:pPr marL="285750" indent="-285750">
              <a:buFont typeface="Wingdings" pitchFamily="2" charset="2"/>
              <a:buChar char="Ø"/>
            </a:pPr>
            <a:r>
              <a:rPr lang="fr-FR" sz="1600" dirty="0"/>
              <a:t>Boisson apporte 200 </a:t>
            </a:r>
            <a:r>
              <a:rPr lang="fr-FR" sz="1600" dirty="0" err="1"/>
              <a:t>kCal</a:t>
            </a:r>
            <a:r>
              <a:rPr lang="fr-FR" sz="1600" dirty="0"/>
              <a:t> par litre &gt; 4 litres = 800 </a:t>
            </a:r>
            <a:r>
              <a:rPr lang="fr-FR" sz="1600" dirty="0" err="1" smtClean="0"/>
              <a:t>kCal</a:t>
            </a:r>
            <a:endParaRPr lang="fr-FR" sz="1600" dirty="0" smtClean="0"/>
          </a:p>
          <a:p>
            <a:pPr marL="285750" indent="-285750">
              <a:buFont typeface="Wingdings" pitchFamily="2" charset="2"/>
              <a:buChar char="Ø"/>
            </a:pPr>
            <a:endParaRPr lang="fr-FR" sz="1600" dirty="0"/>
          </a:p>
          <a:p>
            <a:pPr marL="285750" indent="-285750">
              <a:buFont typeface="Wingdings" pitchFamily="2" charset="2"/>
              <a:buChar char="Ø"/>
            </a:pPr>
            <a:r>
              <a:rPr lang="fr-FR" sz="1600" dirty="0" smtClean="0"/>
              <a:t>Barres apportent </a:t>
            </a:r>
            <a:r>
              <a:rPr lang="fr-FR" sz="1600" dirty="0"/>
              <a:t>100 </a:t>
            </a:r>
            <a:r>
              <a:rPr lang="fr-FR" sz="1600" dirty="0" err="1"/>
              <a:t>kCal</a:t>
            </a:r>
            <a:r>
              <a:rPr lang="fr-FR" sz="1600" dirty="0"/>
              <a:t> par barre &gt; 4 barres = 400 </a:t>
            </a:r>
            <a:r>
              <a:rPr lang="fr-FR" sz="1600" dirty="0" err="1"/>
              <a:t>kCal</a:t>
            </a:r>
            <a:endParaRPr lang="fr-FR" sz="1600" dirty="0"/>
          </a:p>
          <a:p>
            <a:pPr marL="285750" indent="-285750">
              <a:buFont typeface="Wingdings" pitchFamily="2" charset="2"/>
              <a:buChar char="Ø"/>
            </a:pPr>
            <a:endParaRPr lang="fr-FR" sz="1600" dirty="0"/>
          </a:p>
          <a:p>
            <a:pPr marL="285750" indent="-285750">
              <a:buFont typeface="Wingdings" pitchFamily="2" charset="2"/>
              <a:buChar char="Ø"/>
            </a:pPr>
            <a:r>
              <a:rPr lang="fr-FR" sz="1600" dirty="0"/>
              <a:t>Donc 1200 plus 1500 = 2700 </a:t>
            </a:r>
            <a:r>
              <a:rPr lang="fr-FR" sz="1600" dirty="0" err="1" smtClean="0"/>
              <a:t>kCal</a:t>
            </a:r>
            <a:r>
              <a:rPr lang="fr-FR" sz="1600" dirty="0" smtClean="0"/>
              <a:t> &gt;&gt; </a:t>
            </a:r>
            <a:r>
              <a:rPr lang="fr-FR" sz="1600" dirty="0"/>
              <a:t>il va manquer au moins 300 </a:t>
            </a:r>
            <a:r>
              <a:rPr lang="fr-FR" sz="1600" dirty="0" err="1"/>
              <a:t>kCal</a:t>
            </a:r>
            <a:r>
              <a:rPr lang="fr-FR" sz="1600" dirty="0"/>
              <a:t> </a:t>
            </a:r>
            <a:r>
              <a:rPr lang="fr-FR" sz="1600" dirty="0" smtClean="0"/>
              <a:t>pour être </a:t>
            </a:r>
            <a:r>
              <a:rPr lang="fr-FR" sz="1600" dirty="0"/>
              <a:t>sur de ne pas taper le mur</a:t>
            </a:r>
          </a:p>
          <a:p>
            <a:pPr marL="285750" indent="-285750">
              <a:buFont typeface="Wingdings" pitchFamily="2" charset="2"/>
              <a:buChar char="Ø"/>
            </a:pPr>
            <a:endParaRPr lang="fr-FR" sz="1600" dirty="0"/>
          </a:p>
          <a:p>
            <a:pPr marL="285750" indent="-285750">
              <a:buFont typeface="Wingdings" pitchFamily="2" charset="2"/>
              <a:buChar char="Ø"/>
            </a:pPr>
            <a:r>
              <a:rPr lang="fr-FR" sz="1600" dirty="0" err="1"/>
              <a:t>SportDej</a:t>
            </a:r>
            <a:r>
              <a:rPr lang="fr-FR" sz="1600" dirty="0"/>
              <a:t>, 2 portions = 120 g = 500 </a:t>
            </a:r>
            <a:r>
              <a:rPr lang="fr-FR" sz="1600" dirty="0" err="1"/>
              <a:t>kCal</a:t>
            </a:r>
            <a:r>
              <a:rPr lang="fr-FR" sz="1600" dirty="0"/>
              <a:t>, à prendre 1 heure avant le Marathon avec un peu d’eau</a:t>
            </a:r>
          </a:p>
        </p:txBody>
      </p:sp>
    </p:spTree>
    <p:extLst>
      <p:ext uri="{BB962C8B-B14F-4D97-AF65-F5344CB8AC3E}">
        <p14:creationId xmlns:p14="http://schemas.microsoft.com/office/powerpoint/2010/main" val="34266096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b="1" dirty="0" smtClean="0"/>
              <a:t>Pourquoi courir ?</a:t>
            </a:r>
            <a:endParaRPr lang="fr-CH" dirty="0"/>
          </a:p>
        </p:txBody>
      </p:sp>
      <p:sp>
        <p:nvSpPr>
          <p:cNvPr id="3" name="Rectangle 2"/>
          <p:cNvSpPr/>
          <p:nvPr/>
        </p:nvSpPr>
        <p:spPr>
          <a:xfrm>
            <a:off x="495299" y="2060848"/>
            <a:ext cx="8208912" cy="830997"/>
          </a:xfrm>
          <a:prstGeom prst="rect">
            <a:avLst/>
          </a:prstGeom>
        </p:spPr>
        <p:txBody>
          <a:bodyPr wrap="square">
            <a:spAutoFit/>
          </a:bodyPr>
          <a:lstStyle/>
          <a:p>
            <a:pPr marL="171450" indent="-171450">
              <a:buFont typeface="Wingdings" pitchFamily="2" charset="2"/>
              <a:buChar char="Ø"/>
            </a:pPr>
            <a:r>
              <a:rPr lang="fr-FR" sz="2400" dirty="0"/>
              <a:t>Parce que c’est </a:t>
            </a:r>
            <a:r>
              <a:rPr lang="fr-FR" sz="2400" dirty="0" smtClean="0"/>
              <a:t>l’exercice </a:t>
            </a:r>
            <a:r>
              <a:rPr lang="fr-FR" sz="2400" dirty="0"/>
              <a:t>le plus facile et rapide à mettre en œuvre, et ce par quasi n’importe quel temps, et n’importe </a:t>
            </a:r>
            <a:r>
              <a:rPr lang="fr-FR" sz="2400" dirty="0" smtClean="0"/>
              <a:t>où</a:t>
            </a:r>
            <a:endParaRPr lang="fr-FR" sz="2400" dirty="0"/>
          </a:p>
        </p:txBody>
      </p:sp>
    </p:spTree>
    <p:extLst>
      <p:ext uri="{BB962C8B-B14F-4D97-AF65-F5344CB8AC3E}">
        <p14:creationId xmlns:p14="http://schemas.microsoft.com/office/powerpoint/2010/main" val="28577783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b="1" dirty="0" smtClean="0"/>
              <a:t>La Course</a:t>
            </a:r>
            <a:endParaRPr lang="fr-CH" dirty="0"/>
          </a:p>
        </p:txBody>
      </p:sp>
      <p:pic>
        <p:nvPicPr>
          <p:cNvPr id="1026" name="Picture 2" descr="C:\Users\patrick\Pictures\Marathon2010\IMG_00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978" y="1484784"/>
            <a:ext cx="7063413" cy="5297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3101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b="1" dirty="0" smtClean="0"/>
              <a:t>La Course</a:t>
            </a:r>
            <a:endParaRPr lang="fr-CH" dirty="0"/>
          </a:p>
        </p:txBody>
      </p:sp>
      <p:sp>
        <p:nvSpPr>
          <p:cNvPr id="3" name="TextBox 2"/>
          <p:cNvSpPr txBox="1"/>
          <p:nvPr/>
        </p:nvSpPr>
        <p:spPr>
          <a:xfrm>
            <a:off x="611560" y="1772816"/>
            <a:ext cx="8208912" cy="4524315"/>
          </a:xfrm>
          <a:prstGeom prst="rect">
            <a:avLst/>
          </a:prstGeom>
          <a:noFill/>
        </p:spPr>
        <p:txBody>
          <a:bodyPr wrap="square" rtlCol="0">
            <a:spAutoFit/>
          </a:bodyPr>
          <a:lstStyle/>
          <a:p>
            <a:pPr marL="342900" indent="-342900">
              <a:buFont typeface="Wingdings" pitchFamily="2" charset="2"/>
              <a:buChar char="Ø"/>
            </a:pPr>
            <a:r>
              <a:rPr lang="fr-FR" dirty="0" smtClean="0">
                <a:latin typeface="+mj-lt"/>
                <a:cs typeface="Times New Roman" pitchFamily="18" charset="0"/>
              </a:rPr>
              <a:t>Démarrer tout doucement, résister à l’euphorie générale</a:t>
            </a:r>
          </a:p>
          <a:p>
            <a:pPr marL="342900" indent="-342900">
              <a:buFont typeface="Wingdings" pitchFamily="2" charset="2"/>
              <a:buChar char="Ø"/>
            </a:pPr>
            <a:endParaRPr lang="fr-FR" b="1" dirty="0" smtClean="0">
              <a:latin typeface="+mj-lt"/>
              <a:cs typeface="Times New Roman" pitchFamily="18" charset="0"/>
            </a:endParaRPr>
          </a:p>
          <a:p>
            <a:pPr marL="342900" indent="-342900">
              <a:buFont typeface="Wingdings" pitchFamily="2" charset="2"/>
              <a:buChar char="Ø"/>
            </a:pPr>
            <a:r>
              <a:rPr lang="fr-FR" b="1" dirty="0" smtClean="0">
                <a:latin typeface="+mj-lt"/>
                <a:cs typeface="Times New Roman" pitchFamily="18" charset="0"/>
              </a:rPr>
              <a:t>Faire les </a:t>
            </a:r>
            <a:r>
              <a:rPr lang="fr-FR" b="1" dirty="0" err="1" smtClean="0">
                <a:latin typeface="+mj-lt"/>
                <a:cs typeface="Times New Roman" pitchFamily="18" charset="0"/>
              </a:rPr>
              <a:t>walk</a:t>
            </a:r>
            <a:r>
              <a:rPr lang="fr-FR" b="1" dirty="0" smtClean="0">
                <a:latin typeface="+mj-lt"/>
                <a:cs typeface="Times New Roman" pitchFamily="18" charset="0"/>
              </a:rPr>
              <a:t>-breaks dès les 10 premières minutes</a:t>
            </a:r>
          </a:p>
          <a:p>
            <a:pPr marL="342900" indent="-342900">
              <a:buFont typeface="Wingdings" pitchFamily="2" charset="2"/>
              <a:buChar char="Ø"/>
            </a:pPr>
            <a:endParaRPr lang="fr-FR" b="1" dirty="0" smtClean="0">
              <a:latin typeface="+mj-lt"/>
              <a:cs typeface="Times New Roman" pitchFamily="18" charset="0"/>
            </a:endParaRPr>
          </a:p>
          <a:p>
            <a:pPr marL="342900" indent="-342900">
              <a:buFont typeface="Wingdings" pitchFamily="2" charset="2"/>
              <a:buChar char="Ø"/>
            </a:pPr>
            <a:r>
              <a:rPr lang="fr-FR" dirty="0" smtClean="0">
                <a:latin typeface="+mj-lt"/>
                <a:cs typeface="Times New Roman" pitchFamily="18" charset="0"/>
              </a:rPr>
              <a:t>Sentir le privilège d’être parmi ces gens, grâce à votre travail, c’est votre </a:t>
            </a:r>
            <a:r>
              <a:rPr lang="fr-FR" b="1" dirty="0" smtClean="0">
                <a:latin typeface="+mj-lt"/>
                <a:cs typeface="Times New Roman" pitchFamily="18" charset="0"/>
              </a:rPr>
              <a:t>cadeau à vous-même</a:t>
            </a:r>
          </a:p>
          <a:p>
            <a:pPr marL="342900" indent="-342900">
              <a:buFont typeface="Wingdings" pitchFamily="2" charset="2"/>
              <a:buChar char="Ø"/>
            </a:pPr>
            <a:endParaRPr lang="fr-FR" b="1" dirty="0" smtClean="0">
              <a:latin typeface="+mj-lt"/>
              <a:cs typeface="Times New Roman" pitchFamily="18" charset="0"/>
            </a:endParaRPr>
          </a:p>
          <a:p>
            <a:pPr marL="342900" indent="-342900">
              <a:buFont typeface="Wingdings" pitchFamily="2" charset="2"/>
              <a:buChar char="Ø"/>
            </a:pPr>
            <a:r>
              <a:rPr lang="fr-FR" b="1" dirty="0" smtClean="0">
                <a:latin typeface="+mj-lt"/>
                <a:cs typeface="Times New Roman" pitchFamily="18" charset="0"/>
              </a:rPr>
              <a:t>Vous êtes à quelques heures de devenir un héros</a:t>
            </a:r>
          </a:p>
          <a:p>
            <a:pPr marL="342900" indent="-342900">
              <a:buFont typeface="Wingdings" pitchFamily="2" charset="2"/>
              <a:buChar char="Ø"/>
            </a:pPr>
            <a:endParaRPr lang="fr-FR" b="1" dirty="0" smtClean="0">
              <a:latin typeface="+mj-lt"/>
              <a:cs typeface="Times New Roman" pitchFamily="18" charset="0"/>
            </a:endParaRPr>
          </a:p>
          <a:p>
            <a:pPr marL="342900" indent="-342900">
              <a:buFont typeface="Wingdings" pitchFamily="2" charset="2"/>
              <a:buChar char="Ø"/>
            </a:pPr>
            <a:r>
              <a:rPr lang="fr-CH" dirty="0" smtClean="0">
                <a:latin typeface="+mj-lt"/>
                <a:cs typeface="Times New Roman" pitchFamily="18" charset="0"/>
              </a:rPr>
              <a:t>Privilégier le plaisir et oublier la compétition</a:t>
            </a:r>
          </a:p>
          <a:p>
            <a:pPr marL="342900" indent="-342900">
              <a:buFont typeface="Wingdings" pitchFamily="2" charset="2"/>
              <a:buChar char="Ø"/>
            </a:pPr>
            <a:endParaRPr lang="fr-FR" b="1" dirty="0" smtClean="0">
              <a:latin typeface="+mj-lt"/>
              <a:cs typeface="Times New Roman" pitchFamily="18" charset="0"/>
            </a:endParaRPr>
          </a:p>
          <a:p>
            <a:pPr marL="342900" indent="-342900">
              <a:buFont typeface="Wingdings" pitchFamily="2" charset="2"/>
              <a:buChar char="Ø"/>
            </a:pPr>
            <a:r>
              <a:rPr lang="fr-FR" dirty="0" smtClean="0">
                <a:latin typeface="+mj-lt"/>
                <a:cs typeface="Times New Roman" pitchFamily="18" charset="0"/>
              </a:rPr>
              <a:t>Laissez-vous allez aux sensations de bien-être d’être ici et maintenant</a:t>
            </a:r>
          </a:p>
          <a:p>
            <a:pPr marL="342900" indent="-342900">
              <a:buFont typeface="Wingdings" pitchFamily="2" charset="2"/>
              <a:buChar char="Ø"/>
            </a:pPr>
            <a:endParaRPr lang="fr-FR" b="1" dirty="0" smtClean="0">
              <a:latin typeface="+mj-lt"/>
              <a:cs typeface="Times New Roman" pitchFamily="18" charset="0"/>
            </a:endParaRPr>
          </a:p>
          <a:p>
            <a:pPr marL="342900" indent="-342900">
              <a:buFont typeface="Wingdings" pitchFamily="2" charset="2"/>
              <a:buChar char="Ø"/>
            </a:pPr>
            <a:r>
              <a:rPr lang="fr-FR" b="1" dirty="0" smtClean="0">
                <a:latin typeface="+mj-lt"/>
                <a:cs typeface="Times New Roman" pitchFamily="18" charset="0"/>
              </a:rPr>
              <a:t>Le temps que vous ferez ici dépend plus des 6 derniers mois que de ce vous essaierez de faire maintenant</a:t>
            </a:r>
          </a:p>
          <a:p>
            <a:pPr marL="342900" indent="-342900">
              <a:buFont typeface="Wingdings" pitchFamily="2" charset="2"/>
              <a:buChar char="Ø"/>
            </a:pPr>
            <a:endParaRPr lang="fr-FR" b="1" dirty="0">
              <a:latin typeface="+mj-lt"/>
              <a:cs typeface="Times New Roman" pitchFamily="18" charset="0"/>
            </a:endParaRPr>
          </a:p>
        </p:txBody>
      </p:sp>
    </p:spTree>
    <p:extLst>
      <p:ext uri="{BB962C8B-B14F-4D97-AF65-F5344CB8AC3E}">
        <p14:creationId xmlns:p14="http://schemas.microsoft.com/office/powerpoint/2010/main" val="35682031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b="1" dirty="0" smtClean="0"/>
              <a:t>La Course</a:t>
            </a:r>
            <a:endParaRPr lang="fr-CH" dirty="0"/>
          </a:p>
        </p:txBody>
      </p:sp>
      <p:pic>
        <p:nvPicPr>
          <p:cNvPr id="4" name="star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7584" y="1251012"/>
            <a:ext cx="7475984" cy="5606988"/>
          </a:xfrm>
          <a:prstGeom prst="rect">
            <a:avLst/>
          </a:prstGeom>
        </p:spPr>
      </p:pic>
    </p:spTree>
    <p:extLst>
      <p:ext uri="{BB962C8B-B14F-4D97-AF65-F5344CB8AC3E}">
        <p14:creationId xmlns:p14="http://schemas.microsoft.com/office/powerpoint/2010/main" val="21610815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b="1" dirty="0" smtClean="0"/>
              <a:t>La Course</a:t>
            </a:r>
            <a:endParaRPr lang="fr-CH" dirty="0"/>
          </a:p>
        </p:txBody>
      </p:sp>
      <p:sp>
        <p:nvSpPr>
          <p:cNvPr id="3" name="TextBox 2"/>
          <p:cNvSpPr txBox="1"/>
          <p:nvPr/>
        </p:nvSpPr>
        <p:spPr>
          <a:xfrm>
            <a:off x="539552" y="2132856"/>
            <a:ext cx="8064896" cy="2862322"/>
          </a:xfrm>
          <a:prstGeom prst="rect">
            <a:avLst/>
          </a:prstGeom>
          <a:noFill/>
        </p:spPr>
        <p:txBody>
          <a:bodyPr wrap="square" rtlCol="0">
            <a:spAutoFit/>
          </a:bodyPr>
          <a:lstStyle/>
          <a:p>
            <a:pPr marL="342900" indent="-342900">
              <a:buFont typeface="Wingdings" pitchFamily="2" charset="2"/>
              <a:buChar char="Ø"/>
            </a:pPr>
            <a:r>
              <a:rPr lang="fr-FR" dirty="0" smtClean="0">
                <a:latin typeface="+mj-lt"/>
                <a:cs typeface="Times New Roman" pitchFamily="18" charset="0"/>
              </a:rPr>
              <a:t>Respectez </a:t>
            </a:r>
            <a:r>
              <a:rPr lang="fr-FR" b="1" dirty="0" smtClean="0">
                <a:latin typeface="+mj-lt"/>
                <a:cs typeface="Times New Roman" pitchFamily="18" charset="0"/>
              </a:rPr>
              <a:t>scrupuleusement</a:t>
            </a:r>
            <a:r>
              <a:rPr lang="fr-FR" dirty="0" smtClean="0">
                <a:latin typeface="+mj-lt"/>
                <a:cs typeface="Times New Roman" pitchFamily="18" charset="0"/>
              </a:rPr>
              <a:t> les </a:t>
            </a:r>
            <a:r>
              <a:rPr lang="fr-FR" dirty="0" err="1" smtClean="0">
                <a:latin typeface="+mj-lt"/>
                <a:cs typeface="Times New Roman" pitchFamily="18" charset="0"/>
              </a:rPr>
              <a:t>walk</a:t>
            </a:r>
            <a:r>
              <a:rPr lang="fr-FR" dirty="0" smtClean="0">
                <a:latin typeface="+mj-lt"/>
                <a:cs typeface="Times New Roman" pitchFamily="18" charset="0"/>
              </a:rPr>
              <a:t>-breaks</a:t>
            </a:r>
          </a:p>
          <a:p>
            <a:pPr marL="342900" indent="-342900">
              <a:buFont typeface="Wingdings" pitchFamily="2" charset="2"/>
              <a:buChar char="Ø"/>
            </a:pPr>
            <a:endParaRPr lang="fr-FR" dirty="0" smtClean="0">
              <a:latin typeface="+mj-lt"/>
              <a:cs typeface="Times New Roman" pitchFamily="18" charset="0"/>
            </a:endParaRPr>
          </a:p>
          <a:p>
            <a:pPr marL="342900" indent="-342900">
              <a:buFont typeface="Wingdings" pitchFamily="2" charset="2"/>
              <a:buChar char="Ø"/>
            </a:pPr>
            <a:r>
              <a:rPr lang="fr-FR" dirty="0" smtClean="0">
                <a:latin typeface="+mj-lt"/>
                <a:cs typeface="Times New Roman" pitchFamily="18" charset="0"/>
              </a:rPr>
              <a:t>La gourde sert de réservoir entre les points de ravitaillement</a:t>
            </a:r>
          </a:p>
          <a:p>
            <a:endParaRPr lang="fr-FR" dirty="0" smtClean="0">
              <a:latin typeface="+mj-lt"/>
              <a:cs typeface="Times New Roman" pitchFamily="18" charset="0"/>
            </a:endParaRPr>
          </a:p>
          <a:p>
            <a:pPr marL="342900" indent="-342900">
              <a:buFont typeface="Wingdings" pitchFamily="2" charset="2"/>
              <a:buChar char="Ø"/>
            </a:pPr>
            <a:r>
              <a:rPr lang="fr-FR" dirty="0" smtClean="0">
                <a:latin typeface="+mj-lt"/>
                <a:cs typeface="Times New Roman" pitchFamily="18" charset="0"/>
              </a:rPr>
              <a:t>Surveillez votre FC cible mais pas trop souvent, les sensations sont aussi importantes</a:t>
            </a:r>
          </a:p>
          <a:p>
            <a:pPr marL="342900" indent="-342900">
              <a:buFont typeface="Wingdings" pitchFamily="2" charset="2"/>
              <a:buChar char="Ø"/>
            </a:pPr>
            <a:endParaRPr lang="fr-FR" dirty="0" smtClean="0">
              <a:latin typeface="+mj-lt"/>
              <a:cs typeface="Times New Roman" pitchFamily="18" charset="0"/>
            </a:endParaRPr>
          </a:p>
          <a:p>
            <a:pPr marL="342900" indent="-342900">
              <a:buFont typeface="Wingdings" pitchFamily="2" charset="2"/>
              <a:buChar char="Ø"/>
            </a:pPr>
            <a:r>
              <a:rPr lang="fr-FR" dirty="0" smtClean="0">
                <a:latin typeface="+mj-lt"/>
                <a:cs typeface="Times New Roman" pitchFamily="18" charset="0"/>
              </a:rPr>
              <a:t>Si il fait trop chaud, ralentir et se refroidir le plus souvent possible (verres d’eau de boisson)</a:t>
            </a:r>
          </a:p>
          <a:p>
            <a:pPr marL="342900" indent="-342900">
              <a:buFont typeface="Wingdings" pitchFamily="2" charset="2"/>
              <a:buChar char="Ø"/>
            </a:pPr>
            <a:endParaRPr lang="fr-FR" dirty="0">
              <a:latin typeface="+mj-lt"/>
              <a:cs typeface="Times New Roman" pitchFamily="18" charset="0"/>
            </a:endParaRPr>
          </a:p>
        </p:txBody>
      </p:sp>
    </p:spTree>
    <p:extLst>
      <p:ext uri="{BB962C8B-B14F-4D97-AF65-F5344CB8AC3E}">
        <p14:creationId xmlns:p14="http://schemas.microsoft.com/office/powerpoint/2010/main" val="41698340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b="1" dirty="0" smtClean="0"/>
              <a:t>La Course</a:t>
            </a:r>
            <a:endParaRPr lang="fr-CH" dirty="0"/>
          </a:p>
        </p:txBody>
      </p:sp>
      <p:sp>
        <p:nvSpPr>
          <p:cNvPr id="3" name="TextBox 2"/>
          <p:cNvSpPr txBox="1"/>
          <p:nvPr/>
        </p:nvSpPr>
        <p:spPr>
          <a:xfrm>
            <a:off x="458644" y="1988840"/>
            <a:ext cx="8208912" cy="3416320"/>
          </a:xfrm>
          <a:prstGeom prst="rect">
            <a:avLst/>
          </a:prstGeom>
          <a:noFill/>
        </p:spPr>
        <p:txBody>
          <a:bodyPr wrap="square" rtlCol="0">
            <a:spAutoFit/>
          </a:bodyPr>
          <a:lstStyle/>
          <a:p>
            <a:pPr marL="342900" indent="-342900">
              <a:buFont typeface="Wingdings" pitchFamily="2" charset="2"/>
              <a:buChar char="Ø"/>
            </a:pPr>
            <a:r>
              <a:rPr lang="fr-FR" dirty="0" smtClean="0">
                <a:latin typeface="+mj-lt"/>
                <a:cs typeface="Times New Roman" pitchFamily="18" charset="0"/>
              </a:rPr>
              <a:t>Après la première heure, si vous avez démarré suffisamment lentement, vous allez commencer à dépasser tout le monde</a:t>
            </a:r>
          </a:p>
          <a:p>
            <a:pPr marL="742950" lvl="1" indent="-285750">
              <a:buFont typeface="Arial" pitchFamily="34" charset="0"/>
              <a:buChar char="•"/>
            </a:pPr>
            <a:r>
              <a:rPr lang="fr-FR" dirty="0" smtClean="0">
                <a:latin typeface="+mj-lt"/>
                <a:cs typeface="Times New Roman" pitchFamily="18" charset="0"/>
              </a:rPr>
              <a:t>Pour le reste de la course !!!</a:t>
            </a:r>
          </a:p>
          <a:p>
            <a:pPr marL="342900" indent="-342900">
              <a:buFont typeface="Wingdings" pitchFamily="2" charset="2"/>
              <a:buChar char="Ø"/>
            </a:pPr>
            <a:endParaRPr lang="fr-FR" dirty="0" smtClean="0">
              <a:latin typeface="+mj-lt"/>
              <a:cs typeface="Times New Roman" pitchFamily="18" charset="0"/>
            </a:endParaRPr>
          </a:p>
          <a:p>
            <a:pPr marL="342900" indent="-342900">
              <a:buFont typeface="Wingdings" pitchFamily="2" charset="2"/>
              <a:buChar char="Ø"/>
            </a:pPr>
            <a:r>
              <a:rPr lang="fr-FR" dirty="0" smtClean="0">
                <a:latin typeface="+mj-lt"/>
                <a:cs typeface="Times New Roman" pitchFamily="18" charset="0"/>
              </a:rPr>
              <a:t>Repérez les coureurs qui ne font pas les </a:t>
            </a:r>
            <a:r>
              <a:rPr lang="fr-FR" dirty="0" err="1" smtClean="0">
                <a:latin typeface="+mj-lt"/>
                <a:cs typeface="Times New Roman" pitchFamily="18" charset="0"/>
              </a:rPr>
              <a:t>walk</a:t>
            </a:r>
            <a:r>
              <a:rPr lang="fr-FR" dirty="0" smtClean="0">
                <a:latin typeface="+mj-lt"/>
                <a:cs typeface="Times New Roman" pitchFamily="18" charset="0"/>
              </a:rPr>
              <a:t>-breaks</a:t>
            </a:r>
          </a:p>
          <a:p>
            <a:pPr marL="800100" lvl="1" indent="-342900">
              <a:buFont typeface="Arial" pitchFamily="34" charset="0"/>
              <a:buChar char="•"/>
            </a:pPr>
            <a:r>
              <a:rPr lang="fr-FR" dirty="0" smtClean="0">
                <a:latin typeface="+mj-lt"/>
                <a:cs typeface="Times New Roman" pitchFamily="18" charset="0"/>
              </a:rPr>
              <a:t>Ils vous doublent quand vous marchez, une fois, 2 fois, mais pas trois !!!</a:t>
            </a:r>
          </a:p>
          <a:p>
            <a:pPr marL="342900" indent="-342900">
              <a:buFont typeface="Wingdings" pitchFamily="2" charset="2"/>
              <a:buChar char="Ø"/>
            </a:pPr>
            <a:endParaRPr lang="fr-FR" dirty="0" smtClean="0">
              <a:latin typeface="+mj-lt"/>
              <a:cs typeface="Times New Roman" pitchFamily="18" charset="0"/>
            </a:endParaRPr>
          </a:p>
          <a:p>
            <a:pPr marL="342900" indent="-342900">
              <a:buFont typeface="Wingdings" pitchFamily="2" charset="2"/>
              <a:buChar char="Ø"/>
            </a:pPr>
            <a:r>
              <a:rPr lang="fr-FR" dirty="0" smtClean="0">
                <a:latin typeface="+mj-lt"/>
                <a:cs typeface="Times New Roman" pitchFamily="18" charset="0"/>
              </a:rPr>
              <a:t>Si vous sentez le besoin, ralentissez, rapprochez et rallongez les </a:t>
            </a:r>
            <a:r>
              <a:rPr lang="fr-FR" dirty="0" err="1" smtClean="0">
                <a:latin typeface="+mj-lt"/>
                <a:cs typeface="Times New Roman" pitchFamily="18" charset="0"/>
              </a:rPr>
              <a:t>walk</a:t>
            </a:r>
            <a:r>
              <a:rPr lang="fr-FR" dirty="0" smtClean="0">
                <a:latin typeface="+mj-lt"/>
                <a:cs typeface="Times New Roman" pitchFamily="18" charset="0"/>
              </a:rPr>
              <a:t>-breaks</a:t>
            </a:r>
          </a:p>
          <a:p>
            <a:pPr marL="742950" lvl="1" indent="-285750">
              <a:buFont typeface="Arial" pitchFamily="34" charset="0"/>
              <a:buChar char="•"/>
            </a:pPr>
            <a:r>
              <a:rPr lang="fr-FR" dirty="0" smtClean="0">
                <a:latin typeface="+mj-lt"/>
                <a:cs typeface="Times New Roman" pitchFamily="18" charset="0"/>
              </a:rPr>
              <a:t>C’est pas un problème car vous serez un héros de toute façon !!!</a:t>
            </a:r>
          </a:p>
          <a:p>
            <a:pPr marL="342900" indent="-342900">
              <a:buFont typeface="Wingdings" pitchFamily="2" charset="2"/>
              <a:buChar char="Ø"/>
            </a:pPr>
            <a:endParaRPr lang="fr-FR" dirty="0" smtClean="0">
              <a:latin typeface="+mj-lt"/>
              <a:cs typeface="Times New Roman" pitchFamily="18" charset="0"/>
            </a:endParaRPr>
          </a:p>
          <a:p>
            <a:pPr marL="342900" indent="-342900">
              <a:buFont typeface="Wingdings" pitchFamily="2" charset="2"/>
              <a:buChar char="Ø"/>
            </a:pPr>
            <a:r>
              <a:rPr lang="fr-FR" dirty="0" smtClean="0">
                <a:latin typeface="+mj-lt"/>
                <a:cs typeface="Times New Roman" pitchFamily="18" charset="0"/>
              </a:rPr>
              <a:t>Dites-vous le plus souvent possible à quel point vous vous sentez bien !!!</a:t>
            </a:r>
          </a:p>
          <a:p>
            <a:pPr marL="342900" indent="-342900">
              <a:buFont typeface="Wingdings" pitchFamily="2" charset="2"/>
              <a:buChar char="Ø"/>
            </a:pPr>
            <a:endParaRPr lang="fr-FR" dirty="0">
              <a:latin typeface="+mj-lt"/>
              <a:cs typeface="Times New Roman" pitchFamily="18" charset="0"/>
            </a:endParaRPr>
          </a:p>
        </p:txBody>
      </p:sp>
    </p:spTree>
    <p:extLst>
      <p:ext uri="{BB962C8B-B14F-4D97-AF65-F5344CB8AC3E}">
        <p14:creationId xmlns:p14="http://schemas.microsoft.com/office/powerpoint/2010/main" val="22538377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b="1" dirty="0" smtClean="0"/>
              <a:t>La Course</a:t>
            </a:r>
            <a:endParaRPr lang="fr-CH" dirty="0"/>
          </a:p>
        </p:txBody>
      </p:sp>
      <p:sp>
        <p:nvSpPr>
          <p:cNvPr id="3" name="TextBox 2"/>
          <p:cNvSpPr txBox="1"/>
          <p:nvPr/>
        </p:nvSpPr>
        <p:spPr>
          <a:xfrm>
            <a:off x="467544" y="1556792"/>
            <a:ext cx="8208912" cy="5078313"/>
          </a:xfrm>
          <a:prstGeom prst="rect">
            <a:avLst/>
          </a:prstGeom>
          <a:noFill/>
        </p:spPr>
        <p:txBody>
          <a:bodyPr wrap="square" rtlCol="0">
            <a:spAutoFit/>
          </a:bodyPr>
          <a:lstStyle/>
          <a:p>
            <a:pPr marL="342900" indent="-342900">
              <a:buFont typeface="Wingdings" pitchFamily="2" charset="2"/>
              <a:buChar char="Ø"/>
            </a:pPr>
            <a:r>
              <a:rPr lang="fr-FR" b="1" dirty="0" smtClean="0">
                <a:latin typeface="+mj-lt"/>
                <a:cs typeface="Times New Roman" pitchFamily="18" charset="0"/>
              </a:rPr>
              <a:t>Le Mur des 30 km, Mythe ou Réalité ?</a:t>
            </a:r>
          </a:p>
          <a:p>
            <a:pPr marL="342900" indent="-342900">
              <a:buFont typeface="Wingdings" pitchFamily="2" charset="2"/>
              <a:buChar char="Ø"/>
            </a:pPr>
            <a:endParaRPr lang="fr-FR" dirty="0" smtClean="0">
              <a:latin typeface="+mj-lt"/>
              <a:cs typeface="Times New Roman" pitchFamily="18" charset="0"/>
            </a:endParaRPr>
          </a:p>
          <a:p>
            <a:pPr marL="742950" lvl="1" indent="-285750">
              <a:buFont typeface="Arial" pitchFamily="34" charset="0"/>
              <a:buChar char="•"/>
            </a:pPr>
            <a:r>
              <a:rPr lang="fr-FR" dirty="0" smtClean="0">
                <a:latin typeface="+mj-lt"/>
                <a:cs typeface="Times New Roman" pitchFamily="18" charset="0"/>
              </a:rPr>
              <a:t>La beauté du Marathon</a:t>
            </a:r>
          </a:p>
          <a:p>
            <a:pPr marL="742950" lvl="1" indent="-285750">
              <a:buFont typeface="Arial" pitchFamily="34" charset="0"/>
              <a:buChar char="•"/>
            </a:pPr>
            <a:endParaRPr lang="fr-FR" dirty="0">
              <a:latin typeface="+mj-lt"/>
              <a:cs typeface="Times New Roman" pitchFamily="18" charset="0"/>
            </a:endParaRPr>
          </a:p>
          <a:p>
            <a:pPr marL="742950" lvl="1" indent="-285750">
              <a:buFont typeface="Arial" pitchFamily="34" charset="0"/>
              <a:buChar char="•"/>
            </a:pPr>
            <a:r>
              <a:rPr lang="fr-FR" dirty="0" smtClean="0">
                <a:latin typeface="+mj-lt"/>
                <a:cs typeface="Times New Roman" pitchFamily="18" charset="0"/>
              </a:rPr>
              <a:t>Au 30-32ème km, ça va faire mal</a:t>
            </a:r>
          </a:p>
          <a:p>
            <a:pPr marL="1200150" lvl="2" indent="-285750">
              <a:buFont typeface="Wingdings" pitchFamily="2" charset="2"/>
              <a:buChar char="ü"/>
            </a:pPr>
            <a:r>
              <a:rPr lang="fr-FR" dirty="0" smtClean="0">
                <a:latin typeface="+mj-lt"/>
                <a:cs typeface="Times New Roman" pitchFamily="18" charset="0"/>
              </a:rPr>
              <a:t>Problème de carburant</a:t>
            </a:r>
          </a:p>
          <a:p>
            <a:pPr marL="1200150" lvl="2" indent="-285750">
              <a:buFont typeface="Wingdings" pitchFamily="2" charset="2"/>
              <a:buChar char="ü"/>
            </a:pPr>
            <a:r>
              <a:rPr lang="fr-FR" dirty="0" smtClean="0">
                <a:latin typeface="+mj-lt"/>
                <a:cs typeface="Times New Roman" pitchFamily="18" charset="0"/>
              </a:rPr>
              <a:t>Problème métabolique</a:t>
            </a:r>
          </a:p>
          <a:p>
            <a:pPr marL="1200150" lvl="2" indent="-285750">
              <a:buFont typeface="Wingdings" pitchFamily="2" charset="2"/>
              <a:buChar char="ü"/>
            </a:pPr>
            <a:r>
              <a:rPr lang="fr-FR" dirty="0" smtClean="0">
                <a:latin typeface="+mj-lt"/>
                <a:cs typeface="Times New Roman" pitchFamily="18" charset="0"/>
              </a:rPr>
              <a:t>Problème mécanique</a:t>
            </a:r>
          </a:p>
          <a:p>
            <a:pPr marL="342900" indent="-342900">
              <a:buFont typeface="Wingdings" pitchFamily="2" charset="2"/>
              <a:buChar char="Ø"/>
            </a:pPr>
            <a:endParaRPr lang="fr-FR" dirty="0" smtClean="0">
              <a:latin typeface="+mj-lt"/>
              <a:cs typeface="Times New Roman" pitchFamily="18" charset="0"/>
            </a:endParaRPr>
          </a:p>
          <a:p>
            <a:pPr marL="742950" lvl="1" indent="-285750">
              <a:buFont typeface="Arial" pitchFamily="34" charset="0"/>
              <a:buChar char="•"/>
            </a:pPr>
            <a:r>
              <a:rPr lang="fr-FR" dirty="0" smtClean="0">
                <a:latin typeface="+mj-lt"/>
                <a:cs typeface="Times New Roman" pitchFamily="18" charset="0"/>
              </a:rPr>
              <a:t>Les jambes sont toutes dures</a:t>
            </a:r>
          </a:p>
          <a:p>
            <a:pPr marL="1200150" lvl="2" indent="-285750">
              <a:buFont typeface="Wingdings" pitchFamily="2" charset="2"/>
              <a:buChar char="ü"/>
            </a:pPr>
            <a:r>
              <a:rPr lang="fr-FR" dirty="0" smtClean="0">
                <a:latin typeface="+mj-lt"/>
                <a:cs typeface="Times New Roman" pitchFamily="18" charset="0"/>
              </a:rPr>
              <a:t>Ca n’avance plus du tout</a:t>
            </a:r>
          </a:p>
          <a:p>
            <a:pPr marL="1200150" lvl="2" indent="-285750">
              <a:buFont typeface="Wingdings" pitchFamily="2" charset="2"/>
              <a:buChar char="ü"/>
            </a:pPr>
            <a:r>
              <a:rPr lang="fr-FR" dirty="0" smtClean="0">
                <a:latin typeface="+mj-lt"/>
                <a:cs typeface="Times New Roman" pitchFamily="18" charset="0"/>
              </a:rPr>
              <a:t>Comme vous êtes habitués à fonctionner avec des breaks</a:t>
            </a:r>
          </a:p>
          <a:p>
            <a:pPr marL="1200150" lvl="2" indent="-285750">
              <a:buFont typeface="Wingdings" pitchFamily="2" charset="2"/>
              <a:buChar char="ü"/>
            </a:pPr>
            <a:r>
              <a:rPr lang="fr-FR" dirty="0" smtClean="0">
                <a:latin typeface="+mj-lt"/>
                <a:cs typeface="Times New Roman" pitchFamily="18" charset="0"/>
              </a:rPr>
              <a:t>Faites-en un gros avec tout le stretching requis</a:t>
            </a:r>
          </a:p>
          <a:p>
            <a:pPr marL="1200150" lvl="2" indent="-285750">
              <a:buFont typeface="Wingdings" pitchFamily="2" charset="2"/>
              <a:buChar char="ü"/>
            </a:pPr>
            <a:r>
              <a:rPr lang="fr-FR" dirty="0" smtClean="0">
                <a:latin typeface="+mj-lt"/>
                <a:cs typeface="Times New Roman" pitchFamily="18" charset="0"/>
              </a:rPr>
              <a:t>Plusieurs minutes si nécessaire</a:t>
            </a:r>
          </a:p>
          <a:p>
            <a:pPr marL="342900" indent="-342900">
              <a:buFont typeface="Wingdings" pitchFamily="2" charset="2"/>
              <a:buChar char="Ø"/>
            </a:pPr>
            <a:endParaRPr lang="fr-FR" dirty="0" smtClean="0">
              <a:latin typeface="+mj-lt"/>
              <a:cs typeface="Times New Roman" pitchFamily="18" charset="0"/>
            </a:endParaRPr>
          </a:p>
          <a:p>
            <a:pPr marL="742950" lvl="1" indent="-285750">
              <a:buFont typeface="Arial" pitchFamily="34" charset="0"/>
              <a:buChar char="•"/>
            </a:pPr>
            <a:r>
              <a:rPr lang="fr-FR" dirty="0" smtClean="0">
                <a:latin typeface="+mj-lt"/>
                <a:cs typeface="Times New Roman" pitchFamily="18" charset="0"/>
              </a:rPr>
              <a:t>Tous les moyens sont bons pour se </a:t>
            </a:r>
            <a:r>
              <a:rPr lang="fr-FR" dirty="0" err="1" smtClean="0">
                <a:latin typeface="+mj-lt"/>
                <a:cs typeface="Times New Roman" pitchFamily="18" charset="0"/>
              </a:rPr>
              <a:t>re-motiver</a:t>
            </a:r>
            <a:endParaRPr lang="fr-FR" dirty="0" smtClean="0">
              <a:latin typeface="+mj-lt"/>
              <a:cs typeface="Times New Roman" pitchFamily="18" charset="0"/>
            </a:endParaRPr>
          </a:p>
          <a:p>
            <a:pPr marL="285750" indent="-285750">
              <a:buFont typeface="Arial" pitchFamily="34" charset="0"/>
              <a:buChar char="•"/>
            </a:pPr>
            <a:endParaRPr lang="fr-FR" dirty="0" smtClean="0">
              <a:latin typeface="+mj-lt"/>
              <a:cs typeface="Times New Roman" pitchFamily="18" charset="0"/>
            </a:endParaRPr>
          </a:p>
          <a:p>
            <a:pPr marL="742950" lvl="1" indent="-285750">
              <a:buFont typeface="Arial" pitchFamily="34" charset="0"/>
              <a:buChar char="•"/>
            </a:pPr>
            <a:r>
              <a:rPr lang="fr-FR" b="1" dirty="0" smtClean="0">
                <a:latin typeface="+mj-lt"/>
                <a:cs typeface="Times New Roman" pitchFamily="18" charset="0"/>
              </a:rPr>
              <a:t>Et on repart !</a:t>
            </a:r>
          </a:p>
        </p:txBody>
      </p:sp>
    </p:spTree>
    <p:extLst>
      <p:ext uri="{BB962C8B-B14F-4D97-AF65-F5344CB8AC3E}">
        <p14:creationId xmlns:p14="http://schemas.microsoft.com/office/powerpoint/2010/main" val="37081794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b="1" dirty="0" smtClean="0"/>
              <a:t>La Course</a:t>
            </a:r>
            <a:endParaRPr lang="fr-CH" dirty="0"/>
          </a:p>
        </p:txBody>
      </p:sp>
      <p:pic>
        <p:nvPicPr>
          <p:cNvPr id="3" name="32k.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7588" y="1340384"/>
            <a:ext cx="7356820" cy="5517615"/>
          </a:xfrm>
          <a:prstGeom prst="rect">
            <a:avLst/>
          </a:prstGeom>
        </p:spPr>
      </p:pic>
    </p:spTree>
    <p:extLst>
      <p:ext uri="{BB962C8B-B14F-4D97-AF65-F5344CB8AC3E}">
        <p14:creationId xmlns:p14="http://schemas.microsoft.com/office/powerpoint/2010/main" val="10106631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b="1" dirty="0" smtClean="0"/>
              <a:t>Les 10 derniers kms</a:t>
            </a:r>
            <a:endParaRPr lang="fr-CH" dirty="0"/>
          </a:p>
        </p:txBody>
      </p:sp>
      <p:sp>
        <p:nvSpPr>
          <p:cNvPr id="4" name="TextBox 3"/>
          <p:cNvSpPr txBox="1"/>
          <p:nvPr/>
        </p:nvSpPr>
        <p:spPr>
          <a:xfrm>
            <a:off x="441759" y="1916832"/>
            <a:ext cx="8208912" cy="3139321"/>
          </a:xfrm>
          <a:prstGeom prst="rect">
            <a:avLst/>
          </a:prstGeom>
          <a:noFill/>
        </p:spPr>
        <p:txBody>
          <a:bodyPr wrap="square" rtlCol="0">
            <a:spAutoFit/>
          </a:bodyPr>
          <a:lstStyle/>
          <a:p>
            <a:pPr marL="342900" indent="-342900">
              <a:buFont typeface="Wingdings" pitchFamily="2" charset="2"/>
              <a:buChar char="Ø"/>
            </a:pPr>
            <a:r>
              <a:rPr lang="fr-FR" b="1" dirty="0" smtClean="0">
                <a:latin typeface="+mj-lt"/>
                <a:cs typeface="Times New Roman" pitchFamily="18" charset="0"/>
              </a:rPr>
              <a:t>Attention à l’euphorie des 5-10 derniers kms</a:t>
            </a:r>
          </a:p>
          <a:p>
            <a:pPr marL="342900" indent="-342900">
              <a:buFont typeface="Wingdings" pitchFamily="2" charset="2"/>
              <a:buChar char="Ø"/>
            </a:pPr>
            <a:endParaRPr lang="fr-FR" b="1" dirty="0" smtClean="0">
              <a:latin typeface="+mj-lt"/>
              <a:cs typeface="Times New Roman" pitchFamily="18" charset="0"/>
            </a:endParaRPr>
          </a:p>
          <a:p>
            <a:pPr marL="342900" indent="-342900">
              <a:buFont typeface="Wingdings" pitchFamily="2" charset="2"/>
              <a:buChar char="Ø"/>
            </a:pPr>
            <a:r>
              <a:rPr lang="fr-FR" b="1" dirty="0" smtClean="0">
                <a:latin typeface="+mj-lt"/>
                <a:cs typeface="Times New Roman" pitchFamily="18" charset="0"/>
              </a:rPr>
              <a:t>Surveillez le cardio</a:t>
            </a:r>
          </a:p>
          <a:p>
            <a:pPr marL="742950" lvl="1" indent="-285750">
              <a:buFont typeface="Arial" pitchFamily="34" charset="0"/>
              <a:buChar char="•"/>
            </a:pPr>
            <a:r>
              <a:rPr lang="fr-FR" dirty="0" smtClean="0">
                <a:latin typeface="+mj-lt"/>
                <a:cs typeface="Times New Roman" pitchFamily="18" charset="0"/>
              </a:rPr>
              <a:t>La plupart des rares accidents de marathon surviennent à cette étape</a:t>
            </a:r>
          </a:p>
          <a:p>
            <a:pPr marL="342900" indent="-342900">
              <a:buFont typeface="Wingdings" pitchFamily="2" charset="2"/>
              <a:buChar char="Ø"/>
            </a:pPr>
            <a:endParaRPr lang="fr-FR" b="1" dirty="0" smtClean="0">
              <a:latin typeface="+mj-lt"/>
              <a:cs typeface="Times New Roman" pitchFamily="18" charset="0"/>
            </a:endParaRPr>
          </a:p>
          <a:p>
            <a:pPr marL="342900" indent="-342900">
              <a:buFont typeface="Wingdings" pitchFamily="2" charset="2"/>
              <a:buChar char="Ø"/>
            </a:pPr>
            <a:r>
              <a:rPr lang="fr-FR" b="1" dirty="0" smtClean="0">
                <a:latin typeface="+mj-lt"/>
                <a:cs typeface="Times New Roman" pitchFamily="18" charset="0"/>
              </a:rPr>
              <a:t>Ralentissez le temps dans votre esprit car l’échéance est proche</a:t>
            </a:r>
          </a:p>
          <a:p>
            <a:pPr marL="342900" indent="-342900">
              <a:buFont typeface="Wingdings" pitchFamily="2" charset="2"/>
              <a:buChar char="Ø"/>
            </a:pPr>
            <a:endParaRPr lang="fr-FR" b="1" dirty="0" smtClean="0">
              <a:latin typeface="+mj-lt"/>
              <a:cs typeface="Times New Roman" pitchFamily="18" charset="0"/>
            </a:endParaRPr>
          </a:p>
          <a:p>
            <a:pPr marL="342900" indent="-342900">
              <a:buFont typeface="Wingdings" pitchFamily="2" charset="2"/>
              <a:buChar char="Ø"/>
            </a:pPr>
            <a:r>
              <a:rPr lang="fr-FR" dirty="0" smtClean="0">
                <a:latin typeface="+mj-lt"/>
                <a:cs typeface="Times New Roman" pitchFamily="18" charset="0"/>
              </a:rPr>
              <a:t>Vous n’êtes encore un </a:t>
            </a:r>
            <a:r>
              <a:rPr lang="fr-FR" b="1" dirty="0" smtClean="0">
                <a:latin typeface="+mj-lt"/>
                <a:cs typeface="Times New Roman" pitchFamily="18" charset="0"/>
              </a:rPr>
              <a:t>Marathon Virgin </a:t>
            </a:r>
            <a:r>
              <a:rPr lang="fr-FR" dirty="0" smtClean="0">
                <a:latin typeface="+mj-lt"/>
                <a:cs typeface="Times New Roman" pitchFamily="18" charset="0"/>
              </a:rPr>
              <a:t>que pour quelques minutes !</a:t>
            </a:r>
          </a:p>
          <a:p>
            <a:pPr marL="342900" indent="-342900">
              <a:buFont typeface="Wingdings" pitchFamily="2" charset="2"/>
              <a:buChar char="Ø"/>
            </a:pPr>
            <a:endParaRPr lang="fr-FR" b="1" dirty="0" smtClean="0">
              <a:latin typeface="+mj-lt"/>
              <a:cs typeface="Times New Roman" pitchFamily="18" charset="0"/>
            </a:endParaRPr>
          </a:p>
          <a:p>
            <a:endParaRPr lang="fr-FR" b="1" dirty="0" smtClean="0">
              <a:latin typeface="+mj-lt"/>
              <a:cs typeface="Times New Roman" pitchFamily="18" charset="0"/>
            </a:endParaRPr>
          </a:p>
          <a:p>
            <a:pPr marL="342900" indent="-342900">
              <a:buFont typeface="Wingdings" pitchFamily="2" charset="2"/>
              <a:buChar char="Ø"/>
            </a:pPr>
            <a:endParaRPr lang="fr-FR" b="1" dirty="0">
              <a:latin typeface="+mj-lt"/>
              <a:cs typeface="Times New Roman" pitchFamily="18" charset="0"/>
            </a:endParaRPr>
          </a:p>
        </p:txBody>
      </p:sp>
    </p:spTree>
    <p:extLst>
      <p:ext uri="{BB962C8B-B14F-4D97-AF65-F5344CB8AC3E}">
        <p14:creationId xmlns:p14="http://schemas.microsoft.com/office/powerpoint/2010/main" val="38055467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b="1" dirty="0" smtClean="0"/>
              <a:t>Les 10 derniers kms</a:t>
            </a:r>
            <a:endParaRPr lang="fr-CH" dirty="0"/>
          </a:p>
        </p:txBody>
      </p:sp>
      <p:pic>
        <p:nvPicPr>
          <p:cNvPr id="3" name="last5k.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5576" y="1359024"/>
            <a:ext cx="7368480" cy="5526360"/>
          </a:xfrm>
          <a:prstGeom prst="rect">
            <a:avLst/>
          </a:prstGeom>
        </p:spPr>
      </p:pic>
    </p:spTree>
    <p:extLst>
      <p:ext uri="{BB962C8B-B14F-4D97-AF65-F5344CB8AC3E}">
        <p14:creationId xmlns:p14="http://schemas.microsoft.com/office/powerpoint/2010/main" val="28809119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Le Finish</a:t>
            </a:r>
            <a:endParaRPr lang="fr-CH" dirty="0"/>
          </a:p>
        </p:txBody>
      </p:sp>
      <p:sp>
        <p:nvSpPr>
          <p:cNvPr id="4" name="Rectangle 3"/>
          <p:cNvSpPr/>
          <p:nvPr/>
        </p:nvSpPr>
        <p:spPr>
          <a:xfrm>
            <a:off x="358291" y="2194206"/>
            <a:ext cx="4248472" cy="3139321"/>
          </a:xfrm>
          <a:prstGeom prst="rect">
            <a:avLst/>
          </a:prstGeom>
        </p:spPr>
        <p:txBody>
          <a:bodyPr wrap="square">
            <a:spAutoFit/>
          </a:bodyPr>
          <a:lstStyle/>
          <a:p>
            <a:pPr marL="342900" indent="-342900">
              <a:buFont typeface="Wingdings" pitchFamily="2" charset="2"/>
              <a:buChar char="Ø"/>
            </a:pPr>
            <a:r>
              <a:rPr lang="fr-FR" dirty="0" smtClean="0">
                <a:cs typeface="Times New Roman" pitchFamily="18" charset="0"/>
              </a:rPr>
              <a:t>Il faut être </a:t>
            </a:r>
            <a:r>
              <a:rPr lang="fr-FR" b="1" dirty="0" smtClean="0">
                <a:cs typeface="Times New Roman" pitchFamily="18" charset="0"/>
              </a:rPr>
              <a:t>2000 % lucide </a:t>
            </a:r>
            <a:r>
              <a:rPr lang="fr-FR" dirty="0" smtClean="0">
                <a:cs typeface="Times New Roman" pitchFamily="18" charset="0"/>
              </a:rPr>
              <a:t>quand vous passez la ligne</a:t>
            </a:r>
          </a:p>
          <a:p>
            <a:pPr marL="342900" indent="-342900">
              <a:buFont typeface="Wingdings" pitchFamily="2" charset="2"/>
              <a:buChar char="Ø"/>
            </a:pPr>
            <a:endParaRPr lang="fr-FR" dirty="0" smtClean="0">
              <a:cs typeface="Times New Roman" pitchFamily="18" charset="0"/>
            </a:endParaRPr>
          </a:p>
          <a:p>
            <a:pPr marL="342900" indent="-342900">
              <a:buFont typeface="Wingdings" pitchFamily="2" charset="2"/>
              <a:buChar char="Ø"/>
            </a:pPr>
            <a:r>
              <a:rPr lang="fr-FR" dirty="0" smtClean="0">
                <a:cs typeface="Times New Roman" pitchFamily="18" charset="0"/>
              </a:rPr>
              <a:t>Vous ne finirez votre </a:t>
            </a:r>
            <a:r>
              <a:rPr lang="fr-FR" b="1" dirty="0" smtClean="0">
                <a:cs typeface="Times New Roman" pitchFamily="18" charset="0"/>
              </a:rPr>
              <a:t>1er Marathon qu’une seul fois</a:t>
            </a:r>
          </a:p>
          <a:p>
            <a:pPr marL="342900" indent="-342900">
              <a:buFont typeface="Wingdings" pitchFamily="2" charset="2"/>
              <a:buChar char="Ø"/>
            </a:pPr>
            <a:endParaRPr lang="fr-FR" dirty="0" smtClean="0">
              <a:cs typeface="Times New Roman" pitchFamily="18" charset="0"/>
            </a:endParaRPr>
          </a:p>
          <a:p>
            <a:pPr marL="342900" indent="-342900">
              <a:buFont typeface="Wingdings" pitchFamily="2" charset="2"/>
              <a:buChar char="Ø"/>
            </a:pPr>
            <a:r>
              <a:rPr lang="fr-FR" dirty="0" smtClean="0">
                <a:cs typeface="Times New Roman" pitchFamily="18" charset="0"/>
              </a:rPr>
              <a:t>Repérez la caméra, faites un grand sourire</a:t>
            </a:r>
          </a:p>
          <a:p>
            <a:pPr marL="342900" indent="-342900">
              <a:buFont typeface="Wingdings" pitchFamily="2" charset="2"/>
              <a:buChar char="Ø"/>
            </a:pPr>
            <a:endParaRPr lang="fr-FR" dirty="0" smtClean="0">
              <a:cs typeface="Times New Roman" pitchFamily="18" charset="0"/>
            </a:endParaRPr>
          </a:p>
          <a:p>
            <a:pPr marL="342900" indent="-342900">
              <a:buFont typeface="Wingdings" pitchFamily="2" charset="2"/>
              <a:buChar char="Ø"/>
            </a:pPr>
            <a:r>
              <a:rPr lang="fr-FR" dirty="0" smtClean="0">
                <a:cs typeface="Times New Roman" pitchFamily="18" charset="0"/>
              </a:rPr>
              <a:t>Allez chercher la médaille, buvez, </a:t>
            </a:r>
            <a:r>
              <a:rPr lang="fr-FR" dirty="0" err="1" smtClean="0">
                <a:cs typeface="Times New Roman" pitchFamily="18" charset="0"/>
              </a:rPr>
              <a:t>stretchez</a:t>
            </a:r>
            <a:r>
              <a:rPr lang="fr-FR" dirty="0" smtClean="0">
                <a:cs typeface="Times New Roman" pitchFamily="18" charset="0"/>
              </a:rPr>
              <a:t> et pleurez</a:t>
            </a:r>
            <a:endParaRPr lang="fr-FR" dirty="0">
              <a:cs typeface="Times New Roman" pitchFamily="18" charset="0"/>
            </a:endParaRPr>
          </a:p>
        </p:txBody>
      </p:sp>
      <p:pic>
        <p:nvPicPr>
          <p:cNvPr id="5" name="Picture 2" descr="C:\Users\patrick\Pictures\Marathon2010\marathon2010\711302-7510-00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1359024"/>
            <a:ext cx="3600400" cy="5435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4066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b="1" dirty="0" smtClean="0"/>
              <a:t>Pourquoi courir ?</a:t>
            </a:r>
            <a:endParaRPr lang="fr-CH" dirty="0"/>
          </a:p>
        </p:txBody>
      </p:sp>
      <p:sp>
        <p:nvSpPr>
          <p:cNvPr id="3" name="Rectangle 2"/>
          <p:cNvSpPr/>
          <p:nvPr/>
        </p:nvSpPr>
        <p:spPr>
          <a:xfrm>
            <a:off x="467544" y="1447031"/>
            <a:ext cx="8208912" cy="5078313"/>
          </a:xfrm>
          <a:prstGeom prst="rect">
            <a:avLst/>
          </a:prstGeom>
        </p:spPr>
        <p:txBody>
          <a:bodyPr wrap="square">
            <a:spAutoFit/>
          </a:bodyPr>
          <a:lstStyle/>
          <a:p>
            <a:pPr marL="171450" indent="-171450">
              <a:buFont typeface="Wingdings" pitchFamily="2" charset="2"/>
              <a:buChar char="Ø"/>
            </a:pPr>
            <a:r>
              <a:rPr lang="fr-FR" dirty="0" smtClean="0"/>
              <a:t>Parce </a:t>
            </a:r>
            <a:r>
              <a:rPr lang="fr-FR" dirty="0"/>
              <a:t>que </a:t>
            </a:r>
            <a:r>
              <a:rPr lang="fr-FR" dirty="0" smtClean="0"/>
              <a:t>ça améliore la forme physique</a:t>
            </a:r>
          </a:p>
          <a:p>
            <a:pPr marL="171450" indent="-171450">
              <a:buFont typeface="Wingdings" pitchFamily="2" charset="2"/>
              <a:buChar char="Ø"/>
            </a:pPr>
            <a:endParaRPr lang="fr-FR" dirty="0" smtClean="0"/>
          </a:p>
          <a:p>
            <a:pPr marL="628650" lvl="1" indent="-171450">
              <a:buFont typeface="Arial" pitchFamily="34" charset="0"/>
              <a:buChar char="•"/>
            </a:pPr>
            <a:r>
              <a:rPr lang="fr-FR" dirty="0" smtClean="0"/>
              <a:t>Meilleur métabolisme, régule l’appétit, améliore la ligne, lutte contre le diabète, abaisse </a:t>
            </a:r>
            <a:r>
              <a:rPr lang="fr-FR" dirty="0"/>
              <a:t>le </a:t>
            </a:r>
            <a:r>
              <a:rPr lang="fr-FR" dirty="0" smtClean="0"/>
              <a:t>cholestérol</a:t>
            </a:r>
          </a:p>
          <a:p>
            <a:pPr marL="628650" lvl="1" indent="-171450">
              <a:buFont typeface="Arial" pitchFamily="34" charset="0"/>
              <a:buChar char="•"/>
            </a:pPr>
            <a:endParaRPr lang="fr-FR" dirty="0" smtClean="0"/>
          </a:p>
          <a:p>
            <a:pPr marL="628650" lvl="1" indent="-171450">
              <a:buFont typeface="Arial" pitchFamily="34" charset="0"/>
              <a:buChar char="•"/>
            </a:pPr>
            <a:r>
              <a:rPr lang="fr-FR" dirty="0" smtClean="0"/>
              <a:t>Meilleur système immunitaire</a:t>
            </a:r>
          </a:p>
          <a:p>
            <a:pPr marL="628650" lvl="1" indent="-171450">
              <a:buFont typeface="Arial" pitchFamily="34" charset="0"/>
              <a:buChar char="•"/>
            </a:pPr>
            <a:endParaRPr lang="fr-FR" dirty="0"/>
          </a:p>
          <a:p>
            <a:pPr marL="628650" lvl="1" indent="-171450">
              <a:buFont typeface="Arial" pitchFamily="34" charset="0"/>
              <a:buChar char="•"/>
            </a:pPr>
            <a:r>
              <a:rPr lang="fr-FR" dirty="0"/>
              <a:t>Renforce toute la musculature, </a:t>
            </a:r>
            <a:r>
              <a:rPr lang="fr-FR" dirty="0" smtClean="0"/>
              <a:t>la colonne et </a:t>
            </a:r>
            <a:r>
              <a:rPr lang="fr-FR" dirty="0"/>
              <a:t>les </a:t>
            </a:r>
            <a:r>
              <a:rPr lang="fr-FR" dirty="0" smtClean="0"/>
              <a:t>articulations</a:t>
            </a:r>
          </a:p>
          <a:p>
            <a:pPr marL="1200150" lvl="2" indent="-285750">
              <a:buFont typeface="Wingdings" pitchFamily="2" charset="2"/>
              <a:buChar char="Ø"/>
            </a:pPr>
            <a:r>
              <a:rPr lang="fr-FR" dirty="0" smtClean="0"/>
              <a:t>Et même réparation possible par </a:t>
            </a:r>
            <a:r>
              <a:rPr lang="fr-FR" dirty="0" err="1" smtClean="0"/>
              <a:t>auto-massage</a:t>
            </a:r>
            <a:r>
              <a:rPr lang="fr-FR" dirty="0" smtClean="0"/>
              <a:t> en course lente</a:t>
            </a:r>
          </a:p>
          <a:p>
            <a:pPr marL="1200150" lvl="2" indent="-285750">
              <a:buFont typeface="Wingdings" pitchFamily="2" charset="2"/>
              <a:buChar char="Ø"/>
            </a:pPr>
            <a:endParaRPr lang="fr-FR" dirty="0"/>
          </a:p>
          <a:p>
            <a:pPr marL="628650" lvl="1" indent="-171450">
              <a:buFont typeface="Arial" pitchFamily="34" charset="0"/>
              <a:buChar char="•"/>
            </a:pPr>
            <a:r>
              <a:rPr lang="fr-FR" dirty="0" smtClean="0"/>
              <a:t>Meilleure </a:t>
            </a:r>
            <a:r>
              <a:rPr lang="fr-FR" dirty="0"/>
              <a:t>f</a:t>
            </a:r>
            <a:r>
              <a:rPr lang="fr-FR" dirty="0" smtClean="0"/>
              <a:t>orme cardiaque, meilleures artères, meilleures veines, abaisse la pression artérielle, meilleure respiration</a:t>
            </a:r>
          </a:p>
          <a:p>
            <a:pPr marL="628650" lvl="1" indent="-171450">
              <a:buFont typeface="Arial" pitchFamily="34" charset="0"/>
              <a:buChar char="•"/>
            </a:pPr>
            <a:endParaRPr lang="fr-FR" dirty="0" smtClean="0"/>
          </a:p>
          <a:p>
            <a:pPr marL="628650" lvl="1" indent="-171450">
              <a:buFont typeface="Arial" pitchFamily="34" charset="0"/>
              <a:buChar char="•"/>
            </a:pPr>
            <a:r>
              <a:rPr lang="fr-FR" dirty="0" smtClean="0"/>
              <a:t>Retarde l’ostéoporose</a:t>
            </a:r>
          </a:p>
          <a:p>
            <a:pPr marL="628650" lvl="1" indent="-171450">
              <a:buFont typeface="Arial" pitchFamily="34" charset="0"/>
              <a:buChar char="•"/>
            </a:pPr>
            <a:endParaRPr lang="fr-FR" dirty="0"/>
          </a:p>
          <a:p>
            <a:pPr marL="628650" lvl="1" indent="-171450">
              <a:buFont typeface="Arial" pitchFamily="34" charset="0"/>
              <a:buChar char="•"/>
            </a:pPr>
            <a:r>
              <a:rPr lang="fr-FR" dirty="0"/>
              <a:t>Meilleur </a:t>
            </a:r>
            <a:r>
              <a:rPr lang="fr-FR" dirty="0" smtClean="0"/>
              <a:t>transit intestinal</a:t>
            </a:r>
          </a:p>
          <a:p>
            <a:pPr marL="628650" lvl="1" indent="-171450">
              <a:buFont typeface="Arial" pitchFamily="34" charset="0"/>
              <a:buChar char="•"/>
            </a:pPr>
            <a:endParaRPr lang="fr-FR" dirty="0" smtClean="0"/>
          </a:p>
          <a:p>
            <a:pPr marL="628650" lvl="1" indent="-171450">
              <a:buFont typeface="Arial" pitchFamily="34" charset="0"/>
              <a:buChar char="•"/>
            </a:pPr>
            <a:r>
              <a:rPr lang="fr-FR" dirty="0"/>
              <a:t>M</a:t>
            </a:r>
            <a:r>
              <a:rPr lang="fr-FR" dirty="0" smtClean="0"/>
              <a:t>eilleure vitalité sexuelle</a:t>
            </a:r>
            <a:endParaRPr lang="fr-FR" dirty="0"/>
          </a:p>
        </p:txBody>
      </p:sp>
    </p:spTree>
    <p:extLst>
      <p:ext uri="{BB962C8B-B14F-4D97-AF65-F5344CB8AC3E}">
        <p14:creationId xmlns:p14="http://schemas.microsoft.com/office/powerpoint/2010/main" val="4736136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1314628"/>
            <a:ext cx="8208912" cy="738664"/>
          </a:xfrm>
          <a:prstGeom prst="rect">
            <a:avLst/>
          </a:prstGeom>
          <a:noFill/>
        </p:spPr>
        <p:txBody>
          <a:bodyPr wrap="square" rtlCol="0">
            <a:spAutoFit/>
          </a:bodyPr>
          <a:lstStyle/>
          <a:p>
            <a:endParaRPr lang="en-US" sz="2400" dirty="0" smtClean="0">
              <a:latin typeface="Arial Rounded MT Bold" pitchFamily="34" charset="0"/>
              <a:cs typeface="Times New Roman" pitchFamily="18" charset="0"/>
            </a:endParaRPr>
          </a:p>
          <a:p>
            <a:pPr marL="342900" indent="-342900">
              <a:buFont typeface="Wingdings" pitchFamily="2" charset="2"/>
              <a:buChar char="Ø"/>
            </a:pPr>
            <a:endParaRPr lang="fr-CH" dirty="0">
              <a:latin typeface="Arial Rounded MT Bold" pitchFamily="34" charset="0"/>
              <a:cs typeface="Times New Roman" pitchFamily="18" charset="0"/>
            </a:endParaRPr>
          </a:p>
        </p:txBody>
      </p:sp>
      <p:pic>
        <p:nvPicPr>
          <p:cNvPr id="4098" name="Picture 2" descr="C:\Users\patrick\Desktop\marath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92" y="1546676"/>
            <a:ext cx="9054312" cy="4690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9540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atrick\Pictures\Chicago 2011\Marathon Chicago 2011\official photos\715906-9052-0031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303394"/>
            <a:ext cx="4032448" cy="6089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505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b="1" dirty="0" smtClean="0"/>
              <a:t>Pourquoi courir ?</a:t>
            </a:r>
            <a:endParaRPr lang="fr-CH" dirty="0"/>
          </a:p>
        </p:txBody>
      </p:sp>
      <p:sp>
        <p:nvSpPr>
          <p:cNvPr id="3" name="Rectangle 2"/>
          <p:cNvSpPr/>
          <p:nvPr/>
        </p:nvSpPr>
        <p:spPr>
          <a:xfrm>
            <a:off x="683568" y="1412776"/>
            <a:ext cx="7488832" cy="4524315"/>
          </a:xfrm>
          <a:prstGeom prst="rect">
            <a:avLst/>
          </a:prstGeom>
        </p:spPr>
        <p:txBody>
          <a:bodyPr wrap="square">
            <a:spAutoFit/>
          </a:bodyPr>
          <a:lstStyle/>
          <a:p>
            <a:pPr marL="171450" indent="-171450">
              <a:buFont typeface="Wingdings" pitchFamily="2" charset="2"/>
              <a:buChar char="Ø"/>
            </a:pPr>
            <a:r>
              <a:rPr lang="fr-FR" dirty="0" smtClean="0"/>
              <a:t>Parce que ça améliore la santé psychique</a:t>
            </a:r>
          </a:p>
          <a:p>
            <a:pPr marL="171450" indent="-171450">
              <a:buFont typeface="Wingdings" pitchFamily="2" charset="2"/>
              <a:buChar char="Ø"/>
            </a:pPr>
            <a:endParaRPr lang="fr-FR" dirty="0" smtClean="0"/>
          </a:p>
          <a:p>
            <a:pPr marL="628650" lvl="1" indent="-171450">
              <a:buFont typeface="Arial" pitchFamily="34" charset="0"/>
              <a:buChar char="•"/>
            </a:pPr>
            <a:r>
              <a:rPr lang="fr-FR" dirty="0"/>
              <a:t>E</a:t>
            </a:r>
            <a:r>
              <a:rPr lang="fr-FR" dirty="0" smtClean="0"/>
              <a:t>ffet </a:t>
            </a:r>
            <a:r>
              <a:rPr lang="fr-FR" dirty="0"/>
              <a:t>direct de synchronisation </a:t>
            </a:r>
            <a:r>
              <a:rPr lang="fr-FR" dirty="0" smtClean="0"/>
              <a:t>esprit-corps</a:t>
            </a:r>
            <a:r>
              <a:rPr lang="fr-FR" dirty="0"/>
              <a:t>, </a:t>
            </a:r>
            <a:r>
              <a:rPr lang="fr-FR" dirty="0" smtClean="0"/>
              <a:t>aide à lutter contre l’anxiété et la dépression</a:t>
            </a:r>
          </a:p>
          <a:p>
            <a:pPr marL="628650" lvl="1" indent="-171450">
              <a:buFont typeface="Arial" pitchFamily="34" charset="0"/>
              <a:buChar char="•"/>
            </a:pPr>
            <a:endParaRPr lang="fr-FR" dirty="0"/>
          </a:p>
          <a:p>
            <a:pPr marL="628650" lvl="1" indent="-171450">
              <a:buFont typeface="Arial" pitchFamily="34" charset="0"/>
              <a:buChar char="•"/>
            </a:pPr>
            <a:r>
              <a:rPr lang="fr-FR" dirty="0" err="1"/>
              <a:t>Ré-appropriation</a:t>
            </a:r>
            <a:r>
              <a:rPr lang="fr-FR" dirty="0"/>
              <a:t> de son corps comme « maison de l’esprit », réconciliation avec son </a:t>
            </a:r>
            <a:r>
              <a:rPr lang="fr-FR" dirty="0" smtClean="0"/>
              <a:t>corps</a:t>
            </a:r>
          </a:p>
          <a:p>
            <a:pPr marL="628650" lvl="1" indent="-171450">
              <a:buFont typeface="Arial" pitchFamily="34" charset="0"/>
              <a:buChar char="•"/>
            </a:pPr>
            <a:endParaRPr lang="fr-FR" dirty="0" smtClean="0"/>
          </a:p>
          <a:p>
            <a:pPr marL="628650" lvl="1" indent="-171450">
              <a:buFont typeface="Arial" pitchFamily="34" charset="0"/>
              <a:buChar char="•"/>
            </a:pPr>
            <a:r>
              <a:rPr lang="fr-FR" dirty="0" smtClean="0"/>
              <a:t>Meilleure mémoire</a:t>
            </a:r>
          </a:p>
          <a:p>
            <a:pPr marL="628650" lvl="1" indent="-171450">
              <a:buFont typeface="Arial" pitchFamily="34" charset="0"/>
              <a:buChar char="•"/>
            </a:pPr>
            <a:endParaRPr lang="fr-FR" dirty="0" smtClean="0"/>
          </a:p>
          <a:p>
            <a:pPr marL="628650" lvl="1" indent="-171450">
              <a:buFont typeface="Arial" pitchFamily="34" charset="0"/>
              <a:buChar char="•"/>
            </a:pPr>
            <a:r>
              <a:rPr lang="fr-FR" dirty="0" smtClean="0"/>
              <a:t>Meilleur sommeil</a:t>
            </a:r>
          </a:p>
          <a:p>
            <a:pPr marL="628650" lvl="1" indent="-171450">
              <a:buFont typeface="Arial" pitchFamily="34" charset="0"/>
              <a:buChar char="•"/>
            </a:pPr>
            <a:endParaRPr lang="fr-FR" dirty="0" smtClean="0"/>
          </a:p>
          <a:p>
            <a:pPr marL="628650" lvl="1" indent="-171450">
              <a:buFont typeface="Arial" pitchFamily="34" charset="0"/>
              <a:buChar char="•"/>
            </a:pPr>
            <a:r>
              <a:rPr lang="fr-FR" dirty="0" smtClean="0"/>
              <a:t>Meilleure gestion du stress, du temps et de l’énergie dans la journée</a:t>
            </a:r>
          </a:p>
          <a:p>
            <a:pPr marL="628650" lvl="1" indent="-171450">
              <a:buFont typeface="Arial" pitchFamily="34" charset="0"/>
              <a:buChar char="•"/>
            </a:pPr>
            <a:endParaRPr lang="fr-FR" dirty="0" smtClean="0"/>
          </a:p>
          <a:p>
            <a:pPr marL="628650" lvl="1" indent="-171450">
              <a:buFont typeface="Arial" pitchFamily="34" charset="0"/>
              <a:buChar char="•"/>
            </a:pPr>
            <a:r>
              <a:rPr lang="fr-FR" dirty="0" smtClean="0"/>
              <a:t>Meilleure planification, idées plus claires</a:t>
            </a:r>
          </a:p>
          <a:p>
            <a:pPr marL="628650" lvl="1" indent="-171450">
              <a:buFont typeface="Arial" pitchFamily="34" charset="0"/>
              <a:buChar char="•"/>
            </a:pPr>
            <a:endParaRPr lang="fr-FR" dirty="0" smtClean="0"/>
          </a:p>
        </p:txBody>
      </p:sp>
    </p:spTree>
    <p:extLst>
      <p:ext uri="{BB962C8B-B14F-4D97-AF65-F5344CB8AC3E}">
        <p14:creationId xmlns:p14="http://schemas.microsoft.com/office/powerpoint/2010/main" val="28684891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b="1" dirty="0" smtClean="0"/>
              <a:t>Pourquoi ne pas courir ?</a:t>
            </a:r>
            <a:endParaRPr lang="fr-CH" dirty="0"/>
          </a:p>
        </p:txBody>
      </p:sp>
      <p:sp>
        <p:nvSpPr>
          <p:cNvPr id="3" name="Rectangle 2"/>
          <p:cNvSpPr/>
          <p:nvPr/>
        </p:nvSpPr>
        <p:spPr>
          <a:xfrm>
            <a:off x="750475" y="1758464"/>
            <a:ext cx="7488832" cy="4247317"/>
          </a:xfrm>
          <a:prstGeom prst="rect">
            <a:avLst/>
          </a:prstGeom>
        </p:spPr>
        <p:txBody>
          <a:bodyPr wrap="square">
            <a:spAutoFit/>
          </a:bodyPr>
          <a:lstStyle/>
          <a:p>
            <a:pPr marL="171450" indent="-171450">
              <a:buFont typeface="Wingdings" pitchFamily="2" charset="2"/>
              <a:buChar char="Ø"/>
            </a:pPr>
            <a:r>
              <a:rPr lang="fr-FR" dirty="0"/>
              <a:t>Parce que c’est </a:t>
            </a:r>
            <a:r>
              <a:rPr lang="fr-FR" dirty="0" smtClean="0"/>
              <a:t>chiant</a:t>
            </a:r>
          </a:p>
          <a:p>
            <a:pPr marL="742950" lvl="1" indent="-285750">
              <a:buFont typeface="Arial" pitchFamily="34" charset="0"/>
              <a:buChar char="•"/>
            </a:pPr>
            <a:r>
              <a:rPr lang="fr-FR" dirty="0" smtClean="0"/>
              <a:t>Vrai</a:t>
            </a:r>
          </a:p>
          <a:p>
            <a:pPr marL="171450" indent="-171450">
              <a:buFont typeface="Wingdings" pitchFamily="2" charset="2"/>
              <a:buChar char="Ø"/>
            </a:pPr>
            <a:endParaRPr lang="fr-FR" dirty="0" smtClean="0"/>
          </a:p>
          <a:p>
            <a:pPr marL="171450" indent="-171450">
              <a:buFont typeface="Wingdings" pitchFamily="2" charset="2"/>
              <a:buChar char="Ø"/>
            </a:pPr>
            <a:r>
              <a:rPr lang="fr-FR" dirty="0" smtClean="0"/>
              <a:t>Parce </a:t>
            </a:r>
            <a:r>
              <a:rPr lang="fr-FR" dirty="0"/>
              <a:t>que on a plein d’autres choses à </a:t>
            </a:r>
            <a:r>
              <a:rPr lang="fr-FR" dirty="0" smtClean="0"/>
              <a:t>faire</a:t>
            </a:r>
          </a:p>
          <a:p>
            <a:pPr marL="742950" lvl="1" indent="-285750">
              <a:buFont typeface="Arial" pitchFamily="34" charset="0"/>
              <a:buChar char="•"/>
            </a:pPr>
            <a:r>
              <a:rPr lang="fr-FR" dirty="0"/>
              <a:t>F</a:t>
            </a:r>
            <a:r>
              <a:rPr lang="fr-FR" dirty="0" smtClean="0"/>
              <a:t>aux </a:t>
            </a:r>
            <a:r>
              <a:rPr lang="fr-FR" dirty="0"/>
              <a:t>car le cerveau marche mieux après, donc plus rentable, donc gain de </a:t>
            </a:r>
            <a:r>
              <a:rPr lang="fr-FR" dirty="0" smtClean="0"/>
              <a:t>temps</a:t>
            </a:r>
          </a:p>
          <a:p>
            <a:pPr marL="171450" indent="-171450">
              <a:buFont typeface="Wingdings" pitchFamily="2" charset="2"/>
              <a:buChar char="Ø"/>
            </a:pPr>
            <a:endParaRPr lang="fr-FR" dirty="0" smtClean="0"/>
          </a:p>
          <a:p>
            <a:pPr marL="171450" indent="-171450">
              <a:buFont typeface="Wingdings" pitchFamily="2" charset="2"/>
              <a:buChar char="Ø"/>
            </a:pPr>
            <a:r>
              <a:rPr lang="fr-FR" dirty="0" smtClean="0"/>
              <a:t>Parce </a:t>
            </a:r>
            <a:r>
              <a:rPr lang="fr-FR" dirty="0"/>
              <a:t>qu’on a l’air </a:t>
            </a:r>
            <a:r>
              <a:rPr lang="fr-FR" dirty="0" smtClean="0"/>
              <a:t>ridicule</a:t>
            </a:r>
          </a:p>
          <a:p>
            <a:pPr marL="742950" lvl="1" indent="-285750">
              <a:buFont typeface="Arial" pitchFamily="34" charset="0"/>
              <a:buChar char="•"/>
            </a:pPr>
            <a:r>
              <a:rPr lang="fr-FR" dirty="0"/>
              <a:t> </a:t>
            </a:r>
            <a:r>
              <a:rPr lang="fr-FR" dirty="0" smtClean="0"/>
              <a:t>Vrai et faux. Si problème de self-image, envisager de </a:t>
            </a:r>
            <a:r>
              <a:rPr lang="fr-FR" dirty="0"/>
              <a:t>courir seul dans des endroits peu fréquentés au </a:t>
            </a:r>
            <a:r>
              <a:rPr lang="fr-FR" dirty="0" smtClean="0"/>
              <a:t>début</a:t>
            </a:r>
          </a:p>
          <a:p>
            <a:pPr marL="171450" indent="-171450">
              <a:buFont typeface="Wingdings" pitchFamily="2" charset="2"/>
              <a:buChar char="Ø"/>
            </a:pPr>
            <a:endParaRPr lang="fr-FR" dirty="0" smtClean="0"/>
          </a:p>
          <a:p>
            <a:pPr marL="171450" indent="-171450">
              <a:buFont typeface="Wingdings" pitchFamily="2" charset="2"/>
              <a:buChar char="Ø"/>
            </a:pPr>
            <a:r>
              <a:rPr lang="fr-FR" dirty="0" smtClean="0"/>
              <a:t>Parce que j’ai mal au dos, mal à la cheville, mal au genou, </a:t>
            </a:r>
            <a:r>
              <a:rPr lang="fr-FR" dirty="0" err="1" smtClean="0"/>
              <a:t>etc</a:t>
            </a:r>
            <a:endParaRPr lang="fr-FR" dirty="0" smtClean="0"/>
          </a:p>
          <a:p>
            <a:pPr marL="628650" lvl="1" indent="-171450">
              <a:buFont typeface="Wingdings" pitchFamily="2" charset="2"/>
              <a:buChar char="Ø"/>
            </a:pPr>
            <a:r>
              <a:rPr lang="fr-FR" dirty="0" smtClean="0"/>
              <a:t>Vrai et faux. La plupart de ces problèmes viennent des techniques de courses obsolètes ou d’expériences « expiatoires »</a:t>
            </a:r>
          </a:p>
          <a:p>
            <a:pPr marL="171450" indent="-171450">
              <a:buFont typeface="Wingdings" pitchFamily="2" charset="2"/>
              <a:buChar char="Ø"/>
            </a:pPr>
            <a:endParaRPr lang="fr-FR" dirty="0"/>
          </a:p>
        </p:txBody>
      </p:sp>
    </p:spTree>
    <p:extLst>
      <p:ext uri="{BB962C8B-B14F-4D97-AF65-F5344CB8AC3E}">
        <p14:creationId xmlns:p14="http://schemas.microsoft.com/office/powerpoint/2010/main" val="34564758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b="1" dirty="0" smtClean="0"/>
              <a:t>Et pourtant, il faut courir</a:t>
            </a:r>
            <a:endParaRPr lang="fr-CH" dirty="0"/>
          </a:p>
        </p:txBody>
      </p:sp>
      <p:sp>
        <p:nvSpPr>
          <p:cNvPr id="4" name="Rectangle 3"/>
          <p:cNvSpPr/>
          <p:nvPr/>
        </p:nvSpPr>
        <p:spPr>
          <a:xfrm>
            <a:off x="827584" y="1828577"/>
            <a:ext cx="7488832" cy="4401205"/>
          </a:xfrm>
          <a:prstGeom prst="rect">
            <a:avLst/>
          </a:prstGeom>
        </p:spPr>
        <p:txBody>
          <a:bodyPr wrap="square">
            <a:spAutoFit/>
          </a:bodyPr>
          <a:lstStyle/>
          <a:p>
            <a:pPr marL="171450" indent="-171450">
              <a:buFont typeface="Wingdings" pitchFamily="2" charset="2"/>
              <a:buChar char="Ø"/>
            </a:pPr>
            <a:r>
              <a:rPr lang="fr-FR" sz="1400" dirty="0" smtClean="0"/>
              <a:t>Bonne nouvelle : Nous sommes des animaux pensants avec un énorme cortex </a:t>
            </a:r>
            <a:r>
              <a:rPr lang="fr-FR" sz="1400" b="1" dirty="0" smtClean="0"/>
              <a:t>rationnel</a:t>
            </a:r>
          </a:p>
          <a:p>
            <a:pPr marL="171450" indent="-171450">
              <a:buFont typeface="Wingdings" pitchFamily="2" charset="2"/>
              <a:buChar char="Ø"/>
            </a:pPr>
            <a:endParaRPr lang="fr-FR" sz="1400" dirty="0" smtClean="0"/>
          </a:p>
          <a:p>
            <a:pPr marL="171450" indent="-171450">
              <a:buFont typeface="Wingdings" pitchFamily="2" charset="2"/>
              <a:buChar char="Ø"/>
            </a:pPr>
            <a:r>
              <a:rPr lang="fr-FR" sz="1400" dirty="0" smtClean="0"/>
              <a:t>Mauvaise nouvelle : Nous sommes avant tout des animaux </a:t>
            </a:r>
            <a:r>
              <a:rPr lang="fr-FR" sz="1400" b="1" dirty="0" smtClean="0"/>
              <a:t>émotionnels</a:t>
            </a:r>
          </a:p>
          <a:p>
            <a:pPr marL="171450" indent="-171450">
              <a:buFont typeface="Wingdings" pitchFamily="2" charset="2"/>
              <a:buChar char="Ø"/>
            </a:pPr>
            <a:endParaRPr lang="fr-FR" sz="1400" dirty="0"/>
          </a:p>
          <a:p>
            <a:pPr marL="628650" lvl="1" indent="-171450">
              <a:buFont typeface="Arial" pitchFamily="34" charset="0"/>
              <a:buChar char="•"/>
            </a:pPr>
            <a:r>
              <a:rPr lang="fr-FR" sz="1400" dirty="0" smtClean="0"/>
              <a:t>Pourquoi courir sans stimulation émotionnelle (prédateur, gibier, femelle)</a:t>
            </a:r>
          </a:p>
          <a:p>
            <a:pPr marL="628650" lvl="1" indent="-171450">
              <a:buFont typeface="Arial" pitchFamily="34" charset="0"/>
              <a:buChar char="•"/>
            </a:pPr>
            <a:r>
              <a:rPr lang="fr-FR" sz="1400" dirty="0" smtClean="0"/>
              <a:t>Pourquoi courir si pas d’amélioration physique ou psychique rapidement visible</a:t>
            </a:r>
          </a:p>
          <a:p>
            <a:pPr marL="628650" lvl="1" indent="-171450">
              <a:buFont typeface="Arial" pitchFamily="34" charset="0"/>
              <a:buChar char="•"/>
            </a:pPr>
            <a:endParaRPr lang="fr-FR" sz="1400" dirty="0"/>
          </a:p>
          <a:p>
            <a:pPr marL="171450" indent="-171450">
              <a:buFont typeface="Wingdings" pitchFamily="2" charset="2"/>
              <a:buChar char="Ø"/>
            </a:pPr>
            <a:r>
              <a:rPr lang="fr-FR" sz="1400" dirty="0" smtClean="0"/>
              <a:t>Mauvaise nouvelle : les bonnes résolutions ça marche pas assez longtemps</a:t>
            </a:r>
          </a:p>
          <a:p>
            <a:pPr marL="171450" indent="-171450">
              <a:buFont typeface="Wingdings" pitchFamily="2" charset="2"/>
              <a:buChar char="Ø"/>
            </a:pPr>
            <a:endParaRPr lang="fr-FR" sz="1400" dirty="0"/>
          </a:p>
          <a:p>
            <a:pPr marL="171450" indent="-171450">
              <a:buFont typeface="Wingdings" pitchFamily="2" charset="2"/>
              <a:buChar char="Ø"/>
            </a:pPr>
            <a:r>
              <a:rPr lang="fr-FR" sz="1400" dirty="0"/>
              <a:t>Mauvaise nouvelle : </a:t>
            </a:r>
            <a:r>
              <a:rPr lang="fr-FR" sz="1400" dirty="0" smtClean="0"/>
              <a:t>à notre niveau de performance, on peut oublier « l’effet endorphine »</a:t>
            </a:r>
          </a:p>
          <a:p>
            <a:pPr marL="171450" indent="-171450">
              <a:buFont typeface="Wingdings" pitchFamily="2" charset="2"/>
              <a:buChar char="Ø"/>
            </a:pPr>
            <a:endParaRPr lang="fr-FR" sz="1400" dirty="0"/>
          </a:p>
          <a:p>
            <a:pPr marL="171450" indent="-171450">
              <a:buFont typeface="Wingdings" pitchFamily="2" charset="2"/>
              <a:buChar char="Ø"/>
            </a:pPr>
            <a:r>
              <a:rPr lang="fr-FR" sz="1400" b="1" dirty="0" smtClean="0"/>
              <a:t>La solution : Mise en place d’un système de récompense</a:t>
            </a:r>
          </a:p>
          <a:p>
            <a:pPr marL="171450" indent="-171450">
              <a:buFont typeface="Wingdings" pitchFamily="2" charset="2"/>
              <a:buChar char="Ø"/>
            </a:pPr>
            <a:endParaRPr lang="fr-FR" sz="1400" dirty="0"/>
          </a:p>
          <a:p>
            <a:pPr marL="628650" lvl="1" indent="-171450">
              <a:buFont typeface="Arial" pitchFamily="34" charset="0"/>
              <a:buChar char="•"/>
            </a:pPr>
            <a:r>
              <a:rPr lang="fr-FR" sz="1400" dirty="0" smtClean="0"/>
              <a:t>Doit fonctionner pour chaque sortie</a:t>
            </a:r>
          </a:p>
          <a:p>
            <a:pPr marL="628650" lvl="1" indent="-171450">
              <a:buFont typeface="Arial" pitchFamily="34" charset="0"/>
              <a:buChar char="•"/>
            </a:pPr>
            <a:r>
              <a:rPr lang="fr-FR" sz="1400" dirty="0" smtClean="0"/>
              <a:t>Cultiver les émotions positives</a:t>
            </a:r>
          </a:p>
          <a:p>
            <a:pPr marL="628650" lvl="1" indent="-171450">
              <a:buFont typeface="Arial" pitchFamily="34" charset="0"/>
              <a:buChar char="•"/>
            </a:pPr>
            <a:r>
              <a:rPr lang="fr-FR" sz="1400" dirty="0" smtClean="0"/>
              <a:t>Eviter les émotions négatives</a:t>
            </a:r>
          </a:p>
          <a:p>
            <a:pPr marL="628650" lvl="1" indent="-171450">
              <a:buFont typeface="Arial" pitchFamily="34" charset="0"/>
              <a:buChar char="•"/>
            </a:pPr>
            <a:r>
              <a:rPr lang="fr-FR" sz="1400" dirty="0" smtClean="0"/>
              <a:t>Système souple, indulgent mais ferme, pas d’excuses pour s’arrêter</a:t>
            </a:r>
          </a:p>
          <a:p>
            <a:pPr marL="628650" lvl="1" indent="-171450">
              <a:buFont typeface="Arial" pitchFamily="34" charset="0"/>
              <a:buChar char="•"/>
            </a:pPr>
            <a:r>
              <a:rPr lang="fr-FR" sz="1400" dirty="0" smtClean="0"/>
              <a:t>Mémoire corporelle qui donne envie d’y retourner</a:t>
            </a:r>
          </a:p>
          <a:p>
            <a:pPr marL="628650" lvl="1" indent="-171450">
              <a:buFont typeface="Arial" pitchFamily="34" charset="0"/>
              <a:buChar char="•"/>
            </a:pPr>
            <a:endParaRPr lang="fr-FR" sz="1400" dirty="0"/>
          </a:p>
          <a:p>
            <a:pPr marL="171450" indent="-171450">
              <a:buFont typeface="Wingdings" pitchFamily="2" charset="2"/>
              <a:buChar char="Ø"/>
            </a:pPr>
            <a:endParaRPr lang="fr-FR" sz="1400" dirty="0" smtClean="0"/>
          </a:p>
        </p:txBody>
      </p:sp>
    </p:spTree>
    <p:extLst>
      <p:ext uri="{BB962C8B-B14F-4D97-AF65-F5344CB8AC3E}">
        <p14:creationId xmlns:p14="http://schemas.microsoft.com/office/powerpoint/2010/main" val="32508279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H" b="1" dirty="0" smtClean="0"/>
              <a:t>Les premiers pas</a:t>
            </a:r>
            <a:br>
              <a:rPr lang="fr-CH" b="1" dirty="0" smtClean="0"/>
            </a:br>
            <a:r>
              <a:rPr lang="fr-CH" sz="2700" b="1" i="1" dirty="0" smtClean="0"/>
              <a:t>Mise en place d’un système</a:t>
            </a:r>
            <a:endParaRPr lang="fr-CH" sz="2700" i="1" dirty="0"/>
          </a:p>
        </p:txBody>
      </p:sp>
      <p:sp>
        <p:nvSpPr>
          <p:cNvPr id="3" name="TextBox 2"/>
          <p:cNvSpPr txBox="1"/>
          <p:nvPr/>
        </p:nvSpPr>
        <p:spPr>
          <a:xfrm>
            <a:off x="683568" y="1772816"/>
            <a:ext cx="7704856" cy="4524315"/>
          </a:xfrm>
          <a:prstGeom prst="rect">
            <a:avLst/>
          </a:prstGeom>
          <a:noFill/>
        </p:spPr>
        <p:txBody>
          <a:bodyPr wrap="square" rtlCol="0">
            <a:spAutoFit/>
          </a:bodyPr>
          <a:lstStyle/>
          <a:p>
            <a:pPr marL="342900" indent="-342900">
              <a:buFont typeface="Wingdings" pitchFamily="2" charset="2"/>
              <a:buChar char="Ø"/>
            </a:pPr>
            <a:r>
              <a:rPr lang="fr-FR" dirty="0" smtClean="0">
                <a:latin typeface="+mj-lt"/>
                <a:cs typeface="Times New Roman" pitchFamily="18" charset="0"/>
              </a:rPr>
              <a:t>Première étape : le bilan de santé (médecin généraliste “holistique”, cardiologue “moderne”, ostéopathe pragmatique</a:t>
            </a:r>
          </a:p>
          <a:p>
            <a:pPr marL="342900" indent="-342900">
              <a:buFont typeface="Wingdings" pitchFamily="2" charset="2"/>
              <a:buChar char="Ø"/>
            </a:pPr>
            <a:endParaRPr lang="fr-FR" dirty="0" smtClean="0">
              <a:latin typeface="+mj-lt"/>
              <a:cs typeface="Times New Roman" pitchFamily="18" charset="0"/>
            </a:endParaRPr>
          </a:p>
          <a:p>
            <a:pPr marL="342900" indent="-342900">
              <a:buFont typeface="Wingdings" pitchFamily="2" charset="2"/>
              <a:buChar char="Ø"/>
            </a:pPr>
            <a:r>
              <a:rPr lang="fr-FR" dirty="0" smtClean="0">
                <a:latin typeface="+mj-lt"/>
                <a:cs typeface="Times New Roman" pitchFamily="18" charset="0"/>
              </a:rPr>
              <a:t>Le but est de se construire une base physique</a:t>
            </a:r>
          </a:p>
          <a:p>
            <a:pPr marL="342900" indent="-342900">
              <a:buFont typeface="Wingdings" pitchFamily="2" charset="2"/>
              <a:buChar char="Ø"/>
            </a:pPr>
            <a:endParaRPr lang="fr-FR" dirty="0" smtClean="0">
              <a:latin typeface="+mj-lt"/>
              <a:cs typeface="Times New Roman" pitchFamily="18" charset="0"/>
            </a:endParaRPr>
          </a:p>
          <a:p>
            <a:pPr marL="342900" indent="-342900">
              <a:buFont typeface="Wingdings" pitchFamily="2" charset="2"/>
              <a:buChar char="Ø"/>
            </a:pPr>
            <a:r>
              <a:rPr lang="fr-FR" dirty="0" smtClean="0">
                <a:latin typeface="+mj-lt"/>
                <a:cs typeface="Times New Roman" pitchFamily="18" charset="0"/>
              </a:rPr>
              <a:t>Ne jamais se faire mal</a:t>
            </a:r>
          </a:p>
          <a:p>
            <a:pPr marL="342900" indent="-342900">
              <a:buFont typeface="Wingdings" pitchFamily="2" charset="2"/>
              <a:buChar char="Ø"/>
            </a:pPr>
            <a:endParaRPr lang="fr-FR" dirty="0" smtClean="0">
              <a:latin typeface="+mj-lt"/>
              <a:cs typeface="Times New Roman" pitchFamily="18" charset="0"/>
            </a:endParaRPr>
          </a:p>
          <a:p>
            <a:pPr marL="342900" indent="-342900">
              <a:buFont typeface="Wingdings" pitchFamily="2" charset="2"/>
              <a:buChar char="Ø"/>
            </a:pPr>
            <a:r>
              <a:rPr lang="fr-FR" dirty="0" smtClean="0">
                <a:latin typeface="+mj-lt"/>
                <a:cs typeface="Times New Roman" pitchFamily="18" charset="0"/>
              </a:rPr>
              <a:t>Mettre en place un système de récompense (positive </a:t>
            </a:r>
            <a:r>
              <a:rPr lang="fr-FR" dirty="0" err="1" smtClean="0">
                <a:latin typeface="+mj-lt"/>
                <a:cs typeface="Times New Roman" pitchFamily="18" charset="0"/>
              </a:rPr>
              <a:t>re-inforcement</a:t>
            </a:r>
            <a:r>
              <a:rPr lang="fr-FR" dirty="0" smtClean="0">
                <a:latin typeface="+mj-lt"/>
                <a:cs typeface="Times New Roman" pitchFamily="18" charset="0"/>
              </a:rPr>
              <a:t>)</a:t>
            </a:r>
          </a:p>
          <a:p>
            <a:pPr marL="800100" lvl="1" indent="-342900">
              <a:buFont typeface="Arial" pitchFamily="34" charset="0"/>
              <a:buChar char="•"/>
            </a:pPr>
            <a:r>
              <a:rPr lang="fr-FR" dirty="0" smtClean="0">
                <a:latin typeface="+mj-lt"/>
                <a:cs typeface="Times New Roman" pitchFamily="18" charset="0"/>
              </a:rPr>
              <a:t>Joli équipement +++++</a:t>
            </a:r>
          </a:p>
          <a:p>
            <a:pPr marL="800100" lvl="1" indent="-342900">
              <a:buFont typeface="Arial" pitchFamily="34" charset="0"/>
              <a:buChar char="•"/>
            </a:pPr>
            <a:r>
              <a:rPr lang="fr-FR" dirty="0" smtClean="0">
                <a:latin typeface="+mj-lt"/>
                <a:cs typeface="Times New Roman" pitchFamily="18" charset="0"/>
              </a:rPr>
              <a:t>Habits de couleurs vives, bandeau, </a:t>
            </a:r>
          </a:p>
          <a:p>
            <a:pPr marL="800100" lvl="1" indent="-342900">
              <a:buFont typeface="Arial" pitchFamily="34" charset="0"/>
              <a:buChar char="•"/>
            </a:pPr>
            <a:r>
              <a:rPr lang="fr-FR" dirty="0" smtClean="0">
                <a:latin typeface="+mj-lt"/>
                <a:cs typeface="Times New Roman" pitchFamily="18" charset="0"/>
              </a:rPr>
              <a:t>Accessoires hi-</a:t>
            </a:r>
            <a:r>
              <a:rPr lang="fr-FR" dirty="0" err="1" smtClean="0">
                <a:latin typeface="+mj-lt"/>
                <a:cs typeface="Times New Roman" pitchFamily="18" charset="0"/>
              </a:rPr>
              <a:t>tech</a:t>
            </a:r>
            <a:r>
              <a:rPr lang="fr-FR" dirty="0" smtClean="0">
                <a:latin typeface="+mj-lt"/>
                <a:cs typeface="Times New Roman" pitchFamily="18" charset="0"/>
              </a:rPr>
              <a:t> comme montre cardio, GPS, caméra, MP3</a:t>
            </a:r>
          </a:p>
          <a:p>
            <a:pPr marL="800100" lvl="1" indent="-342900">
              <a:buFont typeface="Arial" pitchFamily="34" charset="0"/>
              <a:buChar char="•"/>
            </a:pPr>
            <a:r>
              <a:rPr lang="fr-FR" dirty="0" smtClean="0">
                <a:latin typeface="+mj-lt"/>
                <a:cs typeface="Times New Roman" pitchFamily="18" charset="0"/>
              </a:rPr>
              <a:t>Adapter son équipement à tous les temps</a:t>
            </a:r>
          </a:p>
          <a:p>
            <a:pPr marL="800100" lvl="1" indent="-342900">
              <a:buFont typeface="Arial" pitchFamily="34" charset="0"/>
              <a:buChar char="•"/>
            </a:pPr>
            <a:r>
              <a:rPr lang="fr-FR" dirty="0" smtClean="0">
                <a:latin typeface="+mj-lt"/>
                <a:cs typeface="Times New Roman" pitchFamily="18" charset="0"/>
              </a:rPr>
              <a:t>Penser à la séance d’étirements</a:t>
            </a:r>
          </a:p>
          <a:p>
            <a:pPr marL="800100" lvl="1" indent="-342900">
              <a:buFont typeface="Arial" pitchFamily="34" charset="0"/>
              <a:buChar char="•"/>
            </a:pPr>
            <a:r>
              <a:rPr lang="fr-FR" dirty="0" smtClean="0">
                <a:latin typeface="+mj-lt"/>
                <a:cs typeface="Times New Roman" pitchFamily="18" charset="0"/>
              </a:rPr>
              <a:t>Penser à la douche chaude, avec un savon parfumé</a:t>
            </a:r>
          </a:p>
          <a:p>
            <a:pPr marL="800100" lvl="1" indent="-342900">
              <a:buFont typeface="Arial" pitchFamily="34" charset="0"/>
              <a:buChar char="•"/>
            </a:pPr>
            <a:r>
              <a:rPr lang="fr-FR" dirty="0" smtClean="0">
                <a:latin typeface="+mj-lt"/>
                <a:cs typeface="Times New Roman" pitchFamily="18" charset="0"/>
              </a:rPr>
              <a:t>Choisir un joli parcours, arbres rivière, maisons, </a:t>
            </a:r>
            <a:r>
              <a:rPr lang="fr-FR" dirty="0" err="1" smtClean="0">
                <a:latin typeface="+mj-lt"/>
                <a:cs typeface="Times New Roman" pitchFamily="18" charset="0"/>
              </a:rPr>
              <a:t>etc</a:t>
            </a:r>
            <a:endParaRPr lang="fr-FR" dirty="0" smtClean="0">
              <a:latin typeface="+mj-lt"/>
              <a:cs typeface="Times New Roman" pitchFamily="18" charset="0"/>
            </a:endParaRPr>
          </a:p>
          <a:p>
            <a:pPr marL="800100" lvl="1" indent="-342900">
              <a:buFont typeface="Arial" pitchFamily="34" charset="0"/>
              <a:buChar char="•"/>
            </a:pPr>
            <a:r>
              <a:rPr lang="fr-FR" dirty="0" smtClean="0">
                <a:latin typeface="+mj-lt"/>
                <a:cs typeface="Times New Roman" pitchFamily="18" charset="0"/>
              </a:rPr>
              <a:t>Apprécier chaque pas comme une chance</a:t>
            </a:r>
            <a:endParaRPr lang="fr-FR" dirty="0">
              <a:latin typeface="+mj-lt"/>
              <a:cs typeface="Times New Roman" pitchFamily="18" charset="0"/>
            </a:endParaRPr>
          </a:p>
        </p:txBody>
      </p:sp>
    </p:spTree>
    <p:extLst>
      <p:ext uri="{BB962C8B-B14F-4D97-AF65-F5344CB8AC3E}">
        <p14:creationId xmlns:p14="http://schemas.microsoft.com/office/powerpoint/2010/main" val="2248152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3975</TotalTime>
  <Words>5029</Words>
  <Application>Microsoft Office PowerPoint</Application>
  <PresentationFormat>Affichage à l'écran (4:3)</PresentationFormat>
  <Paragraphs>565</Paragraphs>
  <Slides>51</Slides>
  <Notes>51</Notes>
  <HiddenSlides>0</HiddenSlides>
  <MMClips>7</MMClips>
  <ScaleCrop>false</ScaleCrop>
  <HeadingPairs>
    <vt:vector size="4" baseType="variant">
      <vt:variant>
        <vt:lpstr>Thème</vt:lpstr>
      </vt:variant>
      <vt:variant>
        <vt:i4>1</vt:i4>
      </vt:variant>
      <vt:variant>
        <vt:lpstr>Titres des diapositives</vt:lpstr>
      </vt:variant>
      <vt:variant>
        <vt:i4>51</vt:i4>
      </vt:variant>
    </vt:vector>
  </HeadingPairs>
  <TitlesOfParts>
    <vt:vector size="52" baseType="lpstr">
      <vt:lpstr>Office Theme</vt:lpstr>
      <vt:lpstr>Manuel d'entrainement au Marathon pour les Nuls</vt:lpstr>
      <vt:lpstr>J’ai bien dit : Pour les Nuls !!!</vt:lpstr>
      <vt:lpstr>C’est quoi un Nul en sport ?</vt:lpstr>
      <vt:lpstr>Pourquoi courir ?</vt:lpstr>
      <vt:lpstr>Pourquoi courir ?</vt:lpstr>
      <vt:lpstr>Pourquoi courir ?</vt:lpstr>
      <vt:lpstr>Pourquoi ne pas courir ?</vt:lpstr>
      <vt:lpstr>Et pourtant, il faut courir</vt:lpstr>
      <vt:lpstr>Les premiers pas Mise en place d’un système</vt:lpstr>
      <vt:lpstr>Les premiers pas Mise en place d’un système</vt:lpstr>
      <vt:lpstr>Les premiers pas Les chaussures</vt:lpstr>
      <vt:lpstr>La Technique de Course</vt:lpstr>
      <vt:lpstr>La Technique de Course</vt:lpstr>
      <vt:lpstr>Les premiers pas Apprivoiser la course à pied</vt:lpstr>
      <vt:lpstr>Les choses sérieuses Choisir 1 ou 2 jolis parcours de 10 km</vt:lpstr>
      <vt:lpstr>Les choses sérieuses Choisir 1 ou 2 jolis parcours de 10 km</vt:lpstr>
      <vt:lpstr>Les choses sérieuses Une Unité = 10 kms</vt:lpstr>
      <vt:lpstr>Les choses sérieuses La technique du «Walk-Break»</vt:lpstr>
      <vt:lpstr>Les choses sérieuses La technique du «Walk-Break»</vt:lpstr>
      <vt:lpstr>Et maintenant la préparation !</vt:lpstr>
      <vt:lpstr>Et maintenant la préparation !</vt:lpstr>
      <vt:lpstr>Et maintenant la préparation !</vt:lpstr>
      <vt:lpstr>Le ravitaillement</vt:lpstr>
      <vt:lpstr>Le ravitaillement</vt:lpstr>
      <vt:lpstr>Le ravitaillement</vt:lpstr>
      <vt:lpstr>La boisson</vt:lpstr>
      <vt:lpstr>Les gels et les barres</vt:lpstr>
      <vt:lpstr>Les gels et les barres</vt:lpstr>
      <vt:lpstr>Le long run</vt:lpstr>
      <vt:lpstr>Le long run</vt:lpstr>
      <vt:lpstr>Le long run</vt:lpstr>
      <vt:lpstr>L’alimentation</vt:lpstr>
      <vt:lpstr>Le dernier mois</vt:lpstr>
      <vt:lpstr>“Le Fractionné à la PS”</vt:lpstr>
      <vt:lpstr>“Le Fractionné à la PS”</vt:lpstr>
      <vt:lpstr>Les quelques jours avant</vt:lpstr>
      <vt:lpstr>Le jour d’avant</vt:lpstr>
      <vt:lpstr>Le Grand Jour</vt:lpstr>
      <vt:lpstr>Le Grand Jour</vt:lpstr>
      <vt:lpstr>La Course</vt:lpstr>
      <vt:lpstr>La Course</vt:lpstr>
      <vt:lpstr>La Course</vt:lpstr>
      <vt:lpstr>La Course</vt:lpstr>
      <vt:lpstr>La Course</vt:lpstr>
      <vt:lpstr>La Course</vt:lpstr>
      <vt:lpstr>La Course</vt:lpstr>
      <vt:lpstr>Les 10 derniers kms</vt:lpstr>
      <vt:lpstr>Les 10 derniers kms</vt:lpstr>
      <vt:lpstr>Le Finish</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Manuel d'entrainement au Marathon pour les Nuls</dc:title>
  <dc:creator>patrick</dc:creator>
  <cp:lastModifiedBy>Titalyse</cp:lastModifiedBy>
  <cp:revision>214</cp:revision>
  <dcterms:created xsi:type="dcterms:W3CDTF">2012-01-25T12:39:00Z</dcterms:created>
  <dcterms:modified xsi:type="dcterms:W3CDTF">2012-04-17T20:43:38Z</dcterms:modified>
</cp:coreProperties>
</file>